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8" r:id="rId4"/>
    <p:sldId id="286" r:id="rId5"/>
    <p:sldId id="287" r:id="rId6"/>
    <p:sldId id="283" r:id="rId7"/>
    <p:sldId id="284" r:id="rId8"/>
    <p:sldId id="285" r:id="rId9"/>
    <p:sldId id="282" r:id="rId10"/>
    <p:sldId id="265" r:id="rId11"/>
    <p:sldId id="264" r:id="rId12"/>
    <p:sldId id="272" r:id="rId13"/>
    <p:sldId id="263" r:id="rId14"/>
    <p:sldId id="277" r:id="rId15"/>
    <p:sldId id="262" r:id="rId16"/>
    <p:sldId id="289" r:id="rId17"/>
    <p:sldId id="274" r:id="rId18"/>
    <p:sldId id="261" r:id="rId19"/>
    <p:sldId id="290" r:id="rId20"/>
    <p:sldId id="291" r:id="rId21"/>
    <p:sldId id="292" r:id="rId22"/>
    <p:sldId id="275" r:id="rId23"/>
    <p:sldId id="260" r:id="rId24"/>
    <p:sldId id="271" r:id="rId25"/>
    <p:sldId id="279" r:id="rId26"/>
    <p:sldId id="293" r:id="rId27"/>
    <p:sldId id="294" r:id="rId28"/>
    <p:sldId id="276" r:id="rId29"/>
    <p:sldId id="259" r:id="rId30"/>
    <p:sldId id="258" r:id="rId31"/>
    <p:sldId id="278" r:id="rId32"/>
    <p:sldId id="295" r:id="rId33"/>
    <p:sldId id="296" r:id="rId34"/>
    <p:sldId id="268" r:id="rId35"/>
    <p:sldId id="269" r:id="rId36"/>
    <p:sldId id="270" r:id="rId37"/>
    <p:sldId id="297" r:id="rId38"/>
    <p:sldId id="280"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74" d="100"/>
          <a:sy n="74" d="100"/>
        </p:scale>
        <p:origin x="16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C87E106-29E8-4D28-8528-1006D19675B6}" type="datetimeFigureOut">
              <a:rPr lang="en-US" smtClean="0"/>
              <a:t>10/18/2017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2064541-D223-493D-894B-CB370F170F44}"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064541-D223-493D-894B-CB370F170F44}"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064541-D223-493D-894B-CB370F170F44}"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064541-D223-493D-894B-CB370F170F44}" type="slidenum">
              <a:rPr lang="en-US" smtClean="0"/>
              <a:t>‹Nº›</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064541-D223-493D-894B-CB370F170F44}" type="slidenum">
              <a:rPr lang="en-US" smtClean="0"/>
              <a:t>‹Nº›</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064541-D223-493D-894B-CB370F170F44}" type="slidenum">
              <a:rPr lang="en-US" smtClean="0"/>
              <a:t>‹Nº›</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2064541-D223-493D-894B-CB370F170F44}"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064541-D223-493D-894B-CB370F170F44}" type="slidenum">
              <a:rPr lang="en-US" smtClean="0"/>
              <a:t>‹Nº›</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C87E106-29E8-4D28-8528-1006D19675B6}" type="datetimeFigureOut">
              <a:rPr lang="en-US" smtClean="0"/>
              <a:t>10/18/2017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064541-D223-493D-894B-CB370F170F44}"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C87E106-29E8-4D28-8528-1006D19675B6}" type="datetimeFigureOut">
              <a:rPr lang="en-US" smtClean="0"/>
              <a:t>10/18/2017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064541-D223-493D-894B-CB370F170F44}"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C87E106-29E8-4D28-8528-1006D19675B6}" type="datetimeFigureOut">
              <a:rPr lang="en-US" smtClean="0"/>
              <a:t>10/18/2017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2064541-D223-493D-894B-CB370F170F44}" type="slidenum">
              <a:rPr lang="en-US" smtClean="0"/>
              <a:t>‹Nº›</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C87E106-29E8-4D28-8528-1006D19675B6}" type="datetimeFigureOut">
              <a:rPr lang="en-US" smtClean="0"/>
              <a:t>10/18/2017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2064541-D223-493D-894B-CB370F170F44}"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DISSOCIATIVE DISORDERS</a:t>
            </a:r>
            <a:endParaRPr lang="en-US" dirty="0"/>
          </a:p>
        </p:txBody>
      </p:sp>
      <p:sp>
        <p:nvSpPr>
          <p:cNvPr id="3" name="Subtitle 2"/>
          <p:cNvSpPr>
            <a:spLocks noGrp="1"/>
          </p:cNvSpPr>
          <p:nvPr>
            <p:ph type="subTitle" idx="1"/>
          </p:nvPr>
        </p:nvSpPr>
        <p:spPr>
          <a:xfrm>
            <a:off x="685800" y="3429000"/>
            <a:ext cx="7772400" cy="1752599"/>
          </a:xfrm>
        </p:spPr>
        <p:txBody>
          <a:bodyPr>
            <a:normAutofit lnSpcReduction="10000"/>
          </a:bodyPr>
          <a:lstStyle/>
          <a:p>
            <a:pPr algn="ctr"/>
            <a:r>
              <a:rPr lang="en-US" dirty="0" smtClean="0"/>
              <a:t>Dr. Pedro Hernandez </a:t>
            </a:r>
            <a:r>
              <a:rPr lang="en-US" dirty="0" err="1" smtClean="0"/>
              <a:t>Mandado</a:t>
            </a:r>
            <a:endParaRPr lang="en-US" dirty="0" smtClean="0"/>
          </a:p>
          <a:p>
            <a:pPr algn="ctr"/>
            <a:r>
              <a:rPr lang="en-US" dirty="0" smtClean="0"/>
              <a:t>Consultant Psychiatrist</a:t>
            </a:r>
          </a:p>
          <a:p>
            <a:pPr algn="ctr"/>
            <a:r>
              <a:rPr lang="en-US" dirty="0" smtClean="0"/>
              <a:t>Consultant Professor</a:t>
            </a:r>
          </a:p>
          <a:p>
            <a:pPr algn="ctr"/>
            <a:r>
              <a:rPr lang="en-US" dirty="0" smtClean="0"/>
              <a:t>Master in Sciences</a:t>
            </a:r>
          </a:p>
          <a:p>
            <a:pPr algn="ctr"/>
            <a:endParaRPr lang="en-US" dirty="0" smtClean="0"/>
          </a:p>
          <a:p>
            <a:pPr algn="ctr"/>
            <a:endParaRPr lang="en-US" dirty="0"/>
          </a:p>
        </p:txBody>
      </p:sp>
    </p:spTree>
    <p:extLst>
      <p:ext uri="{BB962C8B-B14F-4D97-AF65-F5344CB8AC3E}">
        <p14:creationId xmlns:p14="http://schemas.microsoft.com/office/powerpoint/2010/main" val="75609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Dissociative amnesia</a:t>
            </a:r>
          </a:p>
          <a:p>
            <a:r>
              <a:rPr lang="en-US" sz="3600" dirty="0" smtClean="0"/>
              <a:t>Dissociative fugue</a:t>
            </a:r>
          </a:p>
          <a:p>
            <a:r>
              <a:rPr lang="en-US" sz="3600" dirty="0" smtClean="0"/>
              <a:t>Depersonalization disorder</a:t>
            </a:r>
          </a:p>
          <a:p>
            <a:r>
              <a:rPr lang="en-US" sz="3600" dirty="0" smtClean="0"/>
              <a:t>Dissociative identity </a:t>
            </a:r>
            <a:r>
              <a:rPr lang="en-US" sz="3600" dirty="0" smtClean="0"/>
              <a:t>disorder (MPD)</a:t>
            </a:r>
          </a:p>
          <a:p>
            <a:r>
              <a:rPr lang="en-US" sz="3600" dirty="0" smtClean="0"/>
              <a:t>Dissociative </a:t>
            </a:r>
            <a:r>
              <a:rPr lang="en-US" sz="3600" dirty="0" err="1" smtClean="0"/>
              <a:t>ddisorder</a:t>
            </a:r>
            <a:r>
              <a:rPr lang="en-US" sz="3600" dirty="0" smtClean="0"/>
              <a:t> not otherwise specified</a:t>
            </a:r>
            <a:endParaRPr lang="en-US" sz="3600" dirty="0"/>
          </a:p>
        </p:txBody>
      </p:sp>
      <p:sp>
        <p:nvSpPr>
          <p:cNvPr id="2" name="Title 1"/>
          <p:cNvSpPr>
            <a:spLocks noGrp="1"/>
          </p:cNvSpPr>
          <p:nvPr>
            <p:ph type="title"/>
          </p:nvPr>
        </p:nvSpPr>
        <p:spPr/>
        <p:txBody>
          <a:bodyPr>
            <a:normAutofit fontScale="90000"/>
          </a:bodyPr>
          <a:lstStyle/>
          <a:p>
            <a:r>
              <a:rPr lang="en-US" dirty="0" smtClean="0"/>
              <a:t>TYPES OF DISSOCIATIVE DISORDERS</a:t>
            </a:r>
            <a:endParaRPr lang="en-US" dirty="0"/>
          </a:p>
        </p:txBody>
      </p:sp>
    </p:spTree>
    <p:extLst>
      <p:ext uri="{BB962C8B-B14F-4D97-AF65-F5344CB8AC3E}">
        <p14:creationId xmlns:p14="http://schemas.microsoft.com/office/powerpoint/2010/main" val="2805338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018" y="34132"/>
            <a:ext cx="8895291" cy="667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62300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18" y="-23018"/>
            <a:ext cx="8971491" cy="672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93980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Dissociative amnesia is when a person can’t remember the details of a traumatic or successful event, although they do </a:t>
            </a:r>
            <a:r>
              <a:rPr lang="en-US" dirty="0" err="1" smtClean="0"/>
              <a:t>realise</a:t>
            </a:r>
            <a:r>
              <a:rPr lang="en-US" dirty="0" smtClean="0"/>
              <a:t> they are experiencing memory loss. This is also known as psychogenic amnesia. This type of amnesia can last from a few days to one or more years. Dissociative amnesia may be linked to other disorders such as an anxiety disorder.</a:t>
            </a:r>
            <a:endParaRPr lang="en-US" dirty="0"/>
          </a:p>
        </p:txBody>
      </p:sp>
      <p:sp>
        <p:nvSpPr>
          <p:cNvPr id="2" name="Title 1"/>
          <p:cNvSpPr>
            <a:spLocks noGrp="1"/>
          </p:cNvSpPr>
          <p:nvPr>
            <p:ph type="title"/>
          </p:nvPr>
        </p:nvSpPr>
        <p:spPr/>
        <p:txBody>
          <a:bodyPr/>
          <a:lstStyle/>
          <a:p>
            <a:r>
              <a:rPr lang="en-US" dirty="0" smtClean="0"/>
              <a:t>DISSOCIATIVE AMNESIA</a:t>
            </a:r>
            <a:endParaRPr lang="en-US" dirty="0"/>
          </a:p>
        </p:txBody>
      </p:sp>
    </p:spTree>
    <p:extLst>
      <p:ext uri="{BB962C8B-B14F-4D97-AF65-F5344CB8AC3E}">
        <p14:creationId xmlns:p14="http://schemas.microsoft.com/office/powerpoint/2010/main" val="304409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Risk factor is psychological stress</a:t>
            </a:r>
          </a:p>
          <a:p>
            <a:r>
              <a:rPr lang="en-US" dirty="0" smtClean="0"/>
              <a:t>More common in women and young adults</a:t>
            </a:r>
          </a:p>
          <a:p>
            <a:r>
              <a:rPr lang="en-US" dirty="0" smtClean="0"/>
              <a:t>Onset is usually detected retrospectively by discovery of memory gaps of extremely variable duration</a:t>
            </a:r>
          </a:p>
          <a:p>
            <a:r>
              <a:rPr lang="en-US" dirty="0" smtClean="0"/>
              <a:t>The amnesia may suddenly or gradually remit, particularly when the traumatic  circumstance resolves, or may become chronic.</a:t>
            </a:r>
          </a:p>
          <a:p>
            <a:r>
              <a:rPr lang="en-US" dirty="0" smtClean="0"/>
              <a:t>It is associated with mood disorders, conversion disorder, and personality disorders</a:t>
            </a:r>
          </a:p>
          <a:p>
            <a:r>
              <a:rPr lang="en-US" dirty="0" smtClean="0"/>
              <a:t>Differential diagnosis: amnestic disorder due to a general medical condition, substance-induced amnestic disorder, and other dissociative disorders.</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95457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u="sng" dirty="0" err="1" smtClean="0"/>
              <a:t>Localised</a:t>
            </a:r>
            <a:r>
              <a:rPr lang="en-US" b="1" u="sng" dirty="0" smtClean="0"/>
              <a:t> amnesia</a:t>
            </a:r>
            <a:r>
              <a:rPr lang="en-US" dirty="0" smtClean="0"/>
              <a:t>: for a time, the person has no memory of the traumatic event at all. For example, following an assault, a person with </a:t>
            </a:r>
            <a:r>
              <a:rPr lang="en-US" dirty="0" err="1" smtClean="0"/>
              <a:t>localised</a:t>
            </a:r>
            <a:r>
              <a:rPr lang="en-US" dirty="0" smtClean="0"/>
              <a:t> amnesia may not recall any details for a few days.</a:t>
            </a:r>
          </a:p>
          <a:p>
            <a:r>
              <a:rPr lang="en-US" b="1" u="sng" dirty="0" smtClean="0"/>
              <a:t>Selective amnesia</a:t>
            </a:r>
            <a:r>
              <a:rPr lang="en-US" dirty="0" smtClean="0"/>
              <a:t>: the person has patchy or incomplete memories of the traumatic event.</a:t>
            </a:r>
          </a:p>
          <a:p>
            <a:r>
              <a:rPr lang="en-US" b="1" u="sng" dirty="0" err="1" smtClean="0"/>
              <a:t>Generalised</a:t>
            </a:r>
            <a:r>
              <a:rPr lang="en-US" b="1" u="sng" dirty="0" smtClean="0"/>
              <a:t> amnesia</a:t>
            </a:r>
            <a:r>
              <a:rPr lang="en-US" dirty="0" smtClean="0"/>
              <a:t>: the person has trouble remembering the details of their entire life.</a:t>
            </a:r>
          </a:p>
          <a:p>
            <a:r>
              <a:rPr lang="en-US" b="1" u="sng" dirty="0" err="1" smtClean="0"/>
              <a:t>Systematised</a:t>
            </a:r>
            <a:r>
              <a:rPr lang="en-US" b="1" u="sng" dirty="0" smtClean="0"/>
              <a:t> amnesia</a:t>
            </a:r>
            <a:r>
              <a:rPr lang="en-US" dirty="0" smtClean="0"/>
              <a:t>: the person may have a very particular and specific memory loss; for example, they may have no recollection of one relative.</a:t>
            </a:r>
          </a:p>
          <a:p>
            <a:r>
              <a:rPr lang="en-US" b="1" u="sng" dirty="0" smtClean="0"/>
              <a:t>Continuous amnesia</a:t>
            </a:r>
            <a:r>
              <a:rPr lang="en-US" dirty="0" smtClean="0"/>
              <a:t>: occurs  when patients have no memory of events up to and including the present time. This means that patients are alert and aware of their surroundings but are not able to remember anything.</a:t>
            </a:r>
            <a:endParaRPr lang="en-US" dirty="0"/>
          </a:p>
        </p:txBody>
      </p:sp>
      <p:sp>
        <p:nvSpPr>
          <p:cNvPr id="2" name="Title 1"/>
          <p:cNvSpPr>
            <a:spLocks noGrp="1"/>
          </p:cNvSpPr>
          <p:nvPr>
            <p:ph type="title"/>
          </p:nvPr>
        </p:nvSpPr>
        <p:spPr/>
        <p:txBody>
          <a:bodyPr>
            <a:normAutofit fontScale="90000"/>
          </a:bodyPr>
          <a:lstStyle/>
          <a:p>
            <a:r>
              <a:rPr lang="en-US" dirty="0" smtClean="0"/>
              <a:t>The categories of dissociative amnesia include:</a:t>
            </a:r>
            <a:endParaRPr lang="en-US" dirty="0"/>
          </a:p>
        </p:txBody>
      </p:sp>
    </p:spTree>
    <p:extLst>
      <p:ext uri="{BB962C8B-B14F-4D97-AF65-F5344CB8AC3E}">
        <p14:creationId xmlns:p14="http://schemas.microsoft.com/office/powerpoint/2010/main" val="133929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838200"/>
            <a:ext cx="8229600" cy="5791200"/>
          </a:xfrm>
        </p:spPr>
        <p:txBody>
          <a:bodyPr>
            <a:normAutofit/>
          </a:bodyPr>
          <a:lstStyle/>
          <a:p>
            <a:r>
              <a:rPr lang="es-ES" sz="3000" dirty="0" smtClean="0"/>
              <a:t>At </a:t>
            </a:r>
            <a:r>
              <a:rPr lang="es-ES" sz="3000" dirty="0" err="1" smtClean="0"/>
              <a:t>least</a:t>
            </a:r>
            <a:r>
              <a:rPr lang="es-ES" sz="3000" dirty="0" smtClean="0"/>
              <a:t> </a:t>
            </a:r>
            <a:r>
              <a:rPr lang="es-ES" sz="3000" dirty="0" err="1" smtClean="0"/>
              <a:t>one</a:t>
            </a:r>
            <a:r>
              <a:rPr lang="es-ES" sz="3000" dirty="0" smtClean="0"/>
              <a:t> </a:t>
            </a:r>
            <a:r>
              <a:rPr lang="es-ES" sz="3000" dirty="0" err="1" smtClean="0"/>
              <a:t>episode</a:t>
            </a:r>
            <a:r>
              <a:rPr lang="es-ES" sz="3000" dirty="0" smtClean="0"/>
              <a:t> of </a:t>
            </a:r>
            <a:r>
              <a:rPr lang="es-ES" sz="3000" dirty="0" err="1" smtClean="0"/>
              <a:t>inability</a:t>
            </a:r>
            <a:r>
              <a:rPr lang="es-ES" sz="3000" dirty="0" smtClean="0"/>
              <a:t> to </a:t>
            </a:r>
            <a:r>
              <a:rPr lang="es-ES" sz="3000" dirty="0" err="1" smtClean="0"/>
              <a:t>recall</a:t>
            </a:r>
            <a:r>
              <a:rPr lang="es-ES" sz="3000" dirty="0" smtClean="0"/>
              <a:t> </a:t>
            </a:r>
            <a:r>
              <a:rPr lang="es-ES" sz="3000" dirty="0" err="1" smtClean="0"/>
              <a:t>important</a:t>
            </a:r>
            <a:r>
              <a:rPr lang="es-ES" sz="3000" dirty="0" smtClean="0"/>
              <a:t> personal </a:t>
            </a:r>
            <a:r>
              <a:rPr lang="es-ES" sz="3000" dirty="0" err="1" smtClean="0"/>
              <a:t>information</a:t>
            </a:r>
            <a:r>
              <a:rPr lang="es-ES" sz="3000" dirty="0" smtClean="0"/>
              <a:t>, </a:t>
            </a:r>
            <a:r>
              <a:rPr lang="es-ES" sz="3000" dirty="0" err="1" smtClean="0"/>
              <a:t>usually</a:t>
            </a:r>
            <a:r>
              <a:rPr lang="es-ES" sz="3000" dirty="0" smtClean="0"/>
              <a:t> </a:t>
            </a:r>
            <a:r>
              <a:rPr lang="es-ES" sz="3000" dirty="0" err="1" smtClean="0"/>
              <a:t>involving</a:t>
            </a:r>
            <a:r>
              <a:rPr lang="es-ES" sz="3000" dirty="0" smtClean="0"/>
              <a:t> a </a:t>
            </a:r>
            <a:r>
              <a:rPr lang="es-ES" sz="3000" dirty="0" err="1" smtClean="0"/>
              <a:t>traumatic</a:t>
            </a:r>
            <a:r>
              <a:rPr lang="es-ES" sz="3000" dirty="0" smtClean="0"/>
              <a:t> </a:t>
            </a:r>
            <a:r>
              <a:rPr lang="es-ES" sz="3000" dirty="0" err="1" smtClean="0"/>
              <a:t>or</a:t>
            </a:r>
            <a:r>
              <a:rPr lang="es-ES" sz="3000" dirty="0" smtClean="0"/>
              <a:t> </a:t>
            </a:r>
            <a:r>
              <a:rPr lang="es-ES" sz="3000" dirty="0" err="1" smtClean="0"/>
              <a:t>stressful</a:t>
            </a:r>
            <a:r>
              <a:rPr lang="es-ES" sz="3000" dirty="0" smtClean="0"/>
              <a:t> </a:t>
            </a:r>
            <a:r>
              <a:rPr lang="es-ES" sz="3000" dirty="0" err="1" smtClean="0"/>
              <a:t>event</a:t>
            </a:r>
            <a:endParaRPr lang="es-ES" sz="3000" dirty="0" smtClean="0"/>
          </a:p>
          <a:p>
            <a:r>
              <a:rPr lang="es-ES" sz="3000" dirty="0" err="1" smtClean="0"/>
              <a:t>The</a:t>
            </a:r>
            <a:r>
              <a:rPr lang="es-ES" sz="3000" dirty="0" smtClean="0"/>
              <a:t> amnesia </a:t>
            </a:r>
            <a:r>
              <a:rPr lang="es-ES" sz="3000" dirty="0" err="1" smtClean="0"/>
              <a:t>cannot</a:t>
            </a:r>
            <a:r>
              <a:rPr lang="es-ES" sz="3000" dirty="0" smtClean="0"/>
              <a:t> be </a:t>
            </a:r>
            <a:r>
              <a:rPr lang="es-ES" sz="3000" dirty="0" err="1" smtClean="0"/>
              <a:t>explained</a:t>
            </a:r>
            <a:r>
              <a:rPr lang="es-ES" sz="3000" dirty="0" smtClean="0"/>
              <a:t> </a:t>
            </a:r>
            <a:r>
              <a:rPr lang="es-ES" sz="3000" dirty="0" err="1" smtClean="0"/>
              <a:t>by</a:t>
            </a:r>
            <a:r>
              <a:rPr lang="es-ES" sz="3000" dirty="0" smtClean="0"/>
              <a:t> </a:t>
            </a:r>
            <a:r>
              <a:rPr lang="es-ES" sz="3000" dirty="0" err="1" smtClean="0"/>
              <a:t>ordinary</a:t>
            </a:r>
            <a:r>
              <a:rPr lang="es-ES" sz="3000" dirty="0" smtClean="0"/>
              <a:t> </a:t>
            </a:r>
            <a:r>
              <a:rPr lang="es-ES" sz="3000" dirty="0" err="1" smtClean="0"/>
              <a:t>forgefulness</a:t>
            </a:r>
            <a:endParaRPr lang="es-ES" sz="3000" dirty="0" smtClean="0"/>
          </a:p>
          <a:p>
            <a:r>
              <a:rPr lang="es-ES" sz="3000" dirty="0" err="1" smtClean="0"/>
              <a:t>Symptoms</a:t>
            </a:r>
            <a:r>
              <a:rPr lang="es-ES" sz="3000" dirty="0" smtClean="0"/>
              <a:t> cause </a:t>
            </a:r>
            <a:r>
              <a:rPr lang="es-ES" sz="3000" dirty="0" err="1" smtClean="0"/>
              <a:t>significant</a:t>
            </a:r>
            <a:r>
              <a:rPr lang="es-ES" sz="3000" dirty="0" smtClean="0"/>
              <a:t> </a:t>
            </a:r>
            <a:r>
              <a:rPr lang="es-ES" sz="3000" dirty="0" err="1" smtClean="0"/>
              <a:t>distress</a:t>
            </a:r>
            <a:r>
              <a:rPr lang="es-ES" sz="3000" dirty="0" smtClean="0"/>
              <a:t> </a:t>
            </a:r>
            <a:r>
              <a:rPr lang="es-ES" sz="3000" dirty="0" err="1" smtClean="0"/>
              <a:t>or</a:t>
            </a:r>
            <a:r>
              <a:rPr lang="es-ES" sz="3000" dirty="0" smtClean="0"/>
              <a:t> </a:t>
            </a:r>
            <a:r>
              <a:rPr lang="es-ES" sz="3000" dirty="0" err="1" smtClean="0"/>
              <a:t>impairment</a:t>
            </a:r>
            <a:r>
              <a:rPr lang="es-ES" sz="3000" dirty="0" smtClean="0"/>
              <a:t> in </a:t>
            </a:r>
            <a:r>
              <a:rPr lang="es-ES" sz="3000" dirty="0" err="1" smtClean="0"/>
              <a:t>daily</a:t>
            </a:r>
            <a:r>
              <a:rPr lang="es-ES" sz="3000" dirty="0" smtClean="0"/>
              <a:t> </a:t>
            </a:r>
            <a:r>
              <a:rPr lang="es-ES" sz="3000" dirty="0" err="1" smtClean="0"/>
              <a:t>functioning</a:t>
            </a:r>
            <a:r>
              <a:rPr lang="es-ES" sz="3000" dirty="0" smtClean="0"/>
              <a:t> and </a:t>
            </a:r>
            <a:r>
              <a:rPr lang="es-ES" sz="3000" dirty="0" err="1" smtClean="0"/>
              <a:t>cannot</a:t>
            </a:r>
            <a:r>
              <a:rPr lang="es-ES" sz="3000" dirty="0" smtClean="0"/>
              <a:t> be </a:t>
            </a:r>
            <a:r>
              <a:rPr lang="es-ES" sz="3000" dirty="0" err="1" smtClean="0"/>
              <a:t>explained</a:t>
            </a:r>
            <a:r>
              <a:rPr lang="es-ES" sz="3000" dirty="0" smtClean="0"/>
              <a:t> </a:t>
            </a:r>
            <a:r>
              <a:rPr lang="es-ES" sz="3000" dirty="0" err="1" smtClean="0"/>
              <a:t>by</a:t>
            </a:r>
            <a:r>
              <a:rPr lang="es-ES" sz="3000" dirty="0" smtClean="0"/>
              <a:t> </a:t>
            </a:r>
            <a:r>
              <a:rPr lang="es-ES" sz="3000" dirty="0" err="1" smtClean="0"/>
              <a:t>another</a:t>
            </a:r>
            <a:r>
              <a:rPr lang="es-ES" sz="3000" dirty="0" smtClean="0"/>
              <a:t> </a:t>
            </a:r>
            <a:r>
              <a:rPr lang="es-ES" sz="3000" dirty="0" err="1" smtClean="0"/>
              <a:t>disorder</a:t>
            </a:r>
            <a:r>
              <a:rPr lang="es-ES" sz="3000" dirty="0" smtClean="0"/>
              <a:t>, </a:t>
            </a:r>
            <a:r>
              <a:rPr lang="es-ES" sz="3000" dirty="0" err="1" smtClean="0"/>
              <a:t>including</a:t>
            </a:r>
            <a:r>
              <a:rPr lang="es-ES" sz="3000" dirty="0" smtClean="0"/>
              <a:t> </a:t>
            </a:r>
            <a:r>
              <a:rPr lang="es-ES" sz="3000" dirty="0" err="1" smtClean="0"/>
              <a:t>traumatic</a:t>
            </a:r>
            <a:r>
              <a:rPr lang="es-ES" sz="3000" dirty="0" smtClean="0"/>
              <a:t> </a:t>
            </a:r>
            <a:r>
              <a:rPr lang="es-ES" sz="3000" dirty="0" err="1" smtClean="0"/>
              <a:t>brain</a:t>
            </a:r>
            <a:r>
              <a:rPr lang="es-ES" sz="3000" dirty="0" smtClean="0"/>
              <a:t> </a:t>
            </a:r>
            <a:r>
              <a:rPr lang="es-ES" sz="3000" dirty="0" err="1" smtClean="0"/>
              <a:t>injury</a:t>
            </a:r>
            <a:r>
              <a:rPr lang="es-ES" sz="3000" dirty="0" smtClean="0"/>
              <a:t>, medical </a:t>
            </a:r>
            <a:r>
              <a:rPr lang="es-ES" sz="3000" dirty="0" err="1" smtClean="0"/>
              <a:t>condition</a:t>
            </a:r>
            <a:r>
              <a:rPr lang="es-ES" sz="3000" dirty="0" smtClean="0"/>
              <a:t>, </a:t>
            </a:r>
            <a:r>
              <a:rPr lang="es-ES" sz="3000" dirty="0" err="1" smtClean="0"/>
              <a:t>or</a:t>
            </a:r>
            <a:r>
              <a:rPr lang="es-ES" sz="3000" dirty="0" smtClean="0"/>
              <a:t> </a:t>
            </a:r>
            <a:r>
              <a:rPr lang="es-ES" sz="3000" dirty="0" err="1" smtClean="0"/>
              <a:t>substance</a:t>
            </a:r>
            <a:r>
              <a:rPr lang="es-ES" sz="3000" dirty="0" smtClean="0"/>
              <a:t> use.</a:t>
            </a:r>
            <a:endParaRPr lang="es-ES" sz="3000" dirty="0"/>
          </a:p>
        </p:txBody>
      </p:sp>
      <p:sp>
        <p:nvSpPr>
          <p:cNvPr id="3" name="Título 2"/>
          <p:cNvSpPr>
            <a:spLocks noGrp="1"/>
          </p:cNvSpPr>
          <p:nvPr>
            <p:ph type="title"/>
          </p:nvPr>
        </p:nvSpPr>
        <p:spPr>
          <a:xfrm>
            <a:off x="457200" y="274638"/>
            <a:ext cx="8229600" cy="563562"/>
          </a:xfrm>
        </p:spPr>
        <p:txBody>
          <a:bodyPr>
            <a:normAutofit fontScale="90000"/>
          </a:bodyPr>
          <a:lstStyle/>
          <a:p>
            <a:pPr algn="ctr"/>
            <a:r>
              <a:rPr lang="es-ES" dirty="0" err="1" smtClean="0"/>
              <a:t>Dagnosis</a:t>
            </a:r>
            <a:r>
              <a:rPr lang="es-ES" dirty="0" smtClean="0"/>
              <a:t> and DSM-IV </a:t>
            </a:r>
            <a:r>
              <a:rPr lang="es-ES" dirty="0" err="1" smtClean="0"/>
              <a:t>Criteria</a:t>
            </a:r>
            <a:endParaRPr lang="es-ES" dirty="0"/>
          </a:p>
        </p:txBody>
      </p:sp>
    </p:spTree>
    <p:extLst>
      <p:ext uri="{BB962C8B-B14F-4D97-AF65-F5344CB8AC3E}">
        <p14:creationId xmlns:p14="http://schemas.microsoft.com/office/powerpoint/2010/main" val="112288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8" y="34132"/>
            <a:ext cx="9098491" cy="682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8185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Dissociative fugue is also known as psychogenic fugue. The person suddenly, and without any warning, can’t remember who they are and has no memory of their past. They don’t </a:t>
            </a:r>
            <a:r>
              <a:rPr lang="en-US" dirty="0" err="1" smtClean="0"/>
              <a:t>realise</a:t>
            </a:r>
            <a:r>
              <a:rPr lang="en-US" dirty="0" smtClean="0"/>
              <a:t> they are experiencing memory loss and may invent a new identity. Typically, the person travels from home – sometimes over thousands of kilometers – while in the fugue, which may last between hours and months. When the person comes out of their dissociative fugue, they are usually confused with no recollection of the ‘new life’ they have made for themselves.</a:t>
            </a:r>
            <a:endParaRPr lang="en-US" dirty="0"/>
          </a:p>
        </p:txBody>
      </p:sp>
      <p:sp>
        <p:nvSpPr>
          <p:cNvPr id="2" name="Title 1"/>
          <p:cNvSpPr>
            <a:spLocks noGrp="1"/>
          </p:cNvSpPr>
          <p:nvPr>
            <p:ph type="title"/>
          </p:nvPr>
        </p:nvSpPr>
        <p:spPr/>
        <p:txBody>
          <a:bodyPr/>
          <a:lstStyle/>
          <a:p>
            <a:r>
              <a:rPr lang="en-US" dirty="0" smtClean="0"/>
              <a:t>DISSOCIATIVE FUGUE</a:t>
            </a:r>
            <a:endParaRPr lang="en-US" dirty="0"/>
          </a:p>
        </p:txBody>
      </p:sp>
    </p:spTree>
    <p:extLst>
      <p:ext uri="{BB962C8B-B14F-4D97-AF65-F5344CB8AC3E}">
        <p14:creationId xmlns:p14="http://schemas.microsoft.com/office/powerpoint/2010/main" val="3008876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2400" y="609600"/>
            <a:ext cx="8763000" cy="6019800"/>
          </a:xfrm>
        </p:spPr>
        <p:txBody>
          <a:bodyPr>
            <a:normAutofit/>
          </a:bodyPr>
          <a:lstStyle/>
          <a:p>
            <a:r>
              <a:rPr lang="es-ES" sz="2800" dirty="0" err="1" smtClean="0"/>
              <a:t>Is</a:t>
            </a:r>
            <a:r>
              <a:rPr lang="es-ES" sz="2800" dirty="0" smtClean="0"/>
              <a:t> </a:t>
            </a:r>
            <a:r>
              <a:rPr lang="es-ES" sz="2800" dirty="0" err="1" smtClean="0"/>
              <a:t>characterized</a:t>
            </a:r>
            <a:r>
              <a:rPr lang="es-ES" sz="2800" dirty="0" smtClean="0"/>
              <a:t> </a:t>
            </a:r>
            <a:r>
              <a:rPr lang="es-ES" sz="2800" dirty="0" err="1" smtClean="0"/>
              <a:t>by</a:t>
            </a:r>
            <a:r>
              <a:rPr lang="es-ES" sz="2800" dirty="0" smtClean="0"/>
              <a:t> </a:t>
            </a:r>
            <a:r>
              <a:rPr lang="es-ES" sz="2800" dirty="0" err="1" smtClean="0"/>
              <a:t>sudden</a:t>
            </a:r>
            <a:r>
              <a:rPr lang="es-ES" sz="2800" dirty="0" smtClean="0"/>
              <a:t>, </a:t>
            </a:r>
            <a:r>
              <a:rPr lang="es-ES" sz="2800" dirty="0" err="1" smtClean="0"/>
              <a:t>unexpect</a:t>
            </a:r>
            <a:r>
              <a:rPr lang="es-ES" sz="2800" dirty="0" smtClean="0"/>
              <a:t> </a:t>
            </a:r>
            <a:r>
              <a:rPr lang="es-ES" sz="2800" dirty="0" err="1" smtClean="0"/>
              <a:t>travel</a:t>
            </a:r>
            <a:r>
              <a:rPr lang="es-ES" sz="2800" dirty="0" smtClean="0"/>
              <a:t> </a:t>
            </a:r>
            <a:r>
              <a:rPr lang="es-ES" sz="2800" dirty="0" err="1" smtClean="0"/>
              <a:t>away</a:t>
            </a:r>
            <a:r>
              <a:rPr lang="es-ES" sz="2800" dirty="0" smtClean="0"/>
              <a:t> </a:t>
            </a:r>
            <a:r>
              <a:rPr lang="es-ES" sz="2800" dirty="0" err="1" smtClean="0"/>
              <a:t>from</a:t>
            </a:r>
            <a:r>
              <a:rPr lang="es-ES" sz="2800" dirty="0" smtClean="0"/>
              <a:t> home, </a:t>
            </a:r>
            <a:r>
              <a:rPr lang="es-ES" sz="2800" dirty="0" err="1" smtClean="0"/>
              <a:t>accompanied</a:t>
            </a:r>
            <a:r>
              <a:rPr lang="es-ES" sz="2800" dirty="0" smtClean="0"/>
              <a:t> </a:t>
            </a:r>
            <a:r>
              <a:rPr lang="es-ES" sz="2800" dirty="0" err="1" smtClean="0"/>
              <a:t>by</a:t>
            </a:r>
            <a:r>
              <a:rPr lang="es-ES" sz="2800" dirty="0" smtClean="0"/>
              <a:t> </a:t>
            </a:r>
            <a:r>
              <a:rPr lang="es-ES" sz="2800" dirty="0" err="1" smtClean="0"/>
              <a:t>the</a:t>
            </a:r>
            <a:r>
              <a:rPr lang="es-ES" sz="2800" dirty="0" smtClean="0"/>
              <a:t> </a:t>
            </a:r>
            <a:r>
              <a:rPr lang="es-ES" sz="2800" dirty="0" err="1" smtClean="0"/>
              <a:t>inability</a:t>
            </a:r>
            <a:r>
              <a:rPr lang="es-ES" sz="2800" dirty="0" smtClean="0"/>
              <a:t> to </a:t>
            </a:r>
            <a:r>
              <a:rPr lang="es-ES" sz="2800" dirty="0" err="1" smtClean="0"/>
              <a:t>recall</a:t>
            </a:r>
            <a:r>
              <a:rPr lang="es-ES" sz="2800" dirty="0" smtClean="0"/>
              <a:t> </a:t>
            </a:r>
            <a:r>
              <a:rPr lang="es-ES" sz="2800" dirty="0" err="1" smtClean="0"/>
              <a:t>one’s</a:t>
            </a:r>
            <a:r>
              <a:rPr lang="es-ES" sz="2800" dirty="0" smtClean="0"/>
              <a:t> </a:t>
            </a:r>
            <a:r>
              <a:rPr lang="es-ES" sz="2800" dirty="0" err="1" smtClean="0"/>
              <a:t>identity</a:t>
            </a:r>
            <a:r>
              <a:rPr lang="es-ES" sz="2800" dirty="0" smtClean="0"/>
              <a:t> </a:t>
            </a:r>
            <a:r>
              <a:rPr lang="es-ES" sz="2800" dirty="0" err="1" smtClean="0"/>
              <a:t>or</a:t>
            </a:r>
            <a:r>
              <a:rPr lang="es-ES" sz="2800" dirty="0" smtClean="0"/>
              <a:t> </a:t>
            </a:r>
            <a:r>
              <a:rPr lang="es-ES" sz="2800" dirty="0" err="1" smtClean="0"/>
              <a:t>one’s</a:t>
            </a:r>
            <a:r>
              <a:rPr lang="es-ES" sz="2800" dirty="0" smtClean="0"/>
              <a:t> </a:t>
            </a:r>
            <a:r>
              <a:rPr lang="es-ES" sz="2800" dirty="0" err="1" smtClean="0"/>
              <a:t>past</a:t>
            </a:r>
            <a:r>
              <a:rPr lang="es-ES" sz="2800" dirty="0" smtClean="0"/>
              <a:t>.</a:t>
            </a:r>
          </a:p>
          <a:p>
            <a:r>
              <a:rPr lang="es-ES" sz="2800" dirty="0" err="1" smtClean="0"/>
              <a:t>Patients</a:t>
            </a:r>
            <a:r>
              <a:rPr lang="es-ES" sz="2800" dirty="0" smtClean="0"/>
              <a:t> </a:t>
            </a:r>
            <a:r>
              <a:rPr lang="es-ES" sz="2800" dirty="0" err="1" smtClean="0"/>
              <a:t>may</a:t>
            </a:r>
            <a:r>
              <a:rPr lang="es-ES" sz="2800" dirty="0" smtClean="0"/>
              <a:t> asume </a:t>
            </a:r>
            <a:r>
              <a:rPr lang="es-ES" sz="2800" dirty="0" err="1" smtClean="0"/>
              <a:t>an</a:t>
            </a:r>
            <a:r>
              <a:rPr lang="es-ES" sz="2800" dirty="0" smtClean="0"/>
              <a:t> </a:t>
            </a:r>
            <a:r>
              <a:rPr lang="es-ES" sz="2800" dirty="0" err="1" smtClean="0"/>
              <a:t>enterily</a:t>
            </a:r>
            <a:r>
              <a:rPr lang="es-ES" sz="2800" dirty="0" smtClean="0"/>
              <a:t> new </a:t>
            </a:r>
            <a:r>
              <a:rPr lang="es-ES" sz="2800" dirty="0" err="1" smtClean="0"/>
              <a:t>identity</a:t>
            </a:r>
            <a:r>
              <a:rPr lang="es-ES" sz="2800" dirty="0" smtClean="0"/>
              <a:t> and </a:t>
            </a:r>
            <a:r>
              <a:rPr lang="es-ES" sz="2800" dirty="0" err="1" smtClean="0"/>
              <a:t>occupation</a:t>
            </a:r>
            <a:r>
              <a:rPr lang="es-ES" sz="2800" dirty="0" smtClean="0"/>
              <a:t> </a:t>
            </a:r>
            <a:r>
              <a:rPr lang="es-ES" sz="2800" dirty="0" err="1" smtClean="0"/>
              <a:t>after</a:t>
            </a:r>
            <a:r>
              <a:rPr lang="es-ES" sz="2800" dirty="0" smtClean="0"/>
              <a:t> </a:t>
            </a:r>
            <a:r>
              <a:rPr lang="es-ES" sz="2800" dirty="0" err="1" smtClean="0"/>
              <a:t>arriving</a:t>
            </a:r>
            <a:r>
              <a:rPr lang="es-ES" sz="2800" dirty="0" smtClean="0"/>
              <a:t> in </a:t>
            </a:r>
            <a:r>
              <a:rPr lang="es-ES" sz="2800" dirty="0" err="1" smtClean="0"/>
              <a:t>the</a:t>
            </a:r>
            <a:r>
              <a:rPr lang="es-ES" sz="2800" dirty="0" smtClean="0"/>
              <a:t> new </a:t>
            </a:r>
            <a:r>
              <a:rPr lang="es-ES" sz="2800" dirty="0" err="1" smtClean="0"/>
              <a:t>location</a:t>
            </a:r>
            <a:r>
              <a:rPr lang="es-ES" sz="2800" dirty="0" smtClean="0"/>
              <a:t>.</a:t>
            </a:r>
          </a:p>
          <a:p>
            <a:r>
              <a:rPr lang="es-ES" sz="2800" dirty="0" err="1" smtClean="0"/>
              <a:t>They</a:t>
            </a:r>
            <a:r>
              <a:rPr lang="es-ES" sz="2800" dirty="0" smtClean="0"/>
              <a:t> are </a:t>
            </a:r>
            <a:r>
              <a:rPr lang="es-ES" sz="2800" dirty="0" err="1" smtClean="0"/>
              <a:t>unaware</a:t>
            </a:r>
            <a:r>
              <a:rPr lang="es-ES" sz="2800" dirty="0" smtClean="0"/>
              <a:t> of </a:t>
            </a:r>
            <a:r>
              <a:rPr lang="es-ES" sz="2800" dirty="0" err="1" smtClean="0"/>
              <a:t>their</a:t>
            </a:r>
            <a:r>
              <a:rPr lang="es-ES" sz="2800" dirty="0" smtClean="0"/>
              <a:t> amnesia and  new </a:t>
            </a:r>
            <a:r>
              <a:rPr lang="es-ES" sz="2800" dirty="0" err="1" smtClean="0"/>
              <a:t>identity</a:t>
            </a:r>
            <a:r>
              <a:rPr lang="es-ES" sz="2800" dirty="0" smtClean="0"/>
              <a:t>, and </a:t>
            </a:r>
            <a:r>
              <a:rPr lang="es-ES" sz="2800" dirty="0" err="1" smtClean="0"/>
              <a:t>they</a:t>
            </a:r>
            <a:r>
              <a:rPr lang="es-ES" sz="2800" dirty="0" smtClean="0"/>
              <a:t> </a:t>
            </a:r>
            <a:r>
              <a:rPr lang="es-ES" sz="2800" dirty="0" err="1" smtClean="0"/>
              <a:t>never</a:t>
            </a:r>
            <a:r>
              <a:rPr lang="es-ES" sz="2800" dirty="0" smtClean="0"/>
              <a:t> </a:t>
            </a:r>
            <a:r>
              <a:rPr lang="es-ES" sz="2800" dirty="0" err="1" smtClean="0"/>
              <a:t>recall</a:t>
            </a:r>
            <a:r>
              <a:rPr lang="es-ES" sz="2800" dirty="0" smtClean="0"/>
              <a:t> </a:t>
            </a:r>
            <a:r>
              <a:rPr lang="es-ES" sz="2800" dirty="0" err="1" smtClean="0"/>
              <a:t>the</a:t>
            </a:r>
            <a:r>
              <a:rPr lang="es-ES" sz="2800" dirty="0" smtClean="0"/>
              <a:t> </a:t>
            </a:r>
            <a:r>
              <a:rPr lang="es-ES" sz="2800" dirty="0" err="1" smtClean="0"/>
              <a:t>period</a:t>
            </a:r>
            <a:r>
              <a:rPr lang="es-ES" sz="2800" dirty="0" smtClean="0"/>
              <a:t> of </a:t>
            </a:r>
            <a:r>
              <a:rPr lang="es-ES" sz="2800" dirty="0" err="1" smtClean="0"/>
              <a:t>the</a:t>
            </a:r>
            <a:r>
              <a:rPr lang="es-ES" sz="2800" dirty="0" smtClean="0"/>
              <a:t> fugue.</a:t>
            </a:r>
          </a:p>
          <a:p>
            <a:r>
              <a:rPr lang="es-ES" sz="2800" dirty="0" err="1" smtClean="0"/>
              <a:t>Patients</a:t>
            </a:r>
            <a:r>
              <a:rPr lang="es-ES" sz="2800" dirty="0" smtClean="0"/>
              <a:t> show </a:t>
            </a:r>
            <a:r>
              <a:rPr lang="es-ES" sz="2800" dirty="0" err="1" smtClean="0"/>
              <a:t>characteristically</a:t>
            </a:r>
            <a:r>
              <a:rPr lang="es-ES" sz="2800" dirty="0" smtClean="0"/>
              <a:t> </a:t>
            </a:r>
            <a:r>
              <a:rPr lang="es-ES" sz="2800" dirty="0" err="1" smtClean="0"/>
              <a:t>low</a:t>
            </a:r>
            <a:r>
              <a:rPr lang="es-ES" sz="2800" dirty="0" smtClean="0"/>
              <a:t> </a:t>
            </a:r>
            <a:r>
              <a:rPr lang="es-ES" sz="2800" dirty="0" err="1" smtClean="0"/>
              <a:t>anxiety</a:t>
            </a:r>
            <a:r>
              <a:rPr lang="es-ES" sz="2800" dirty="0" smtClean="0"/>
              <a:t> </a:t>
            </a:r>
            <a:r>
              <a:rPr lang="es-ES" sz="2800" dirty="0" err="1" smtClean="0"/>
              <a:t>despite</a:t>
            </a:r>
            <a:r>
              <a:rPr lang="es-ES" sz="2800" dirty="0" smtClean="0"/>
              <a:t> </a:t>
            </a:r>
            <a:r>
              <a:rPr lang="es-ES" sz="2800" dirty="0" err="1" smtClean="0"/>
              <a:t>their</a:t>
            </a:r>
            <a:r>
              <a:rPr lang="es-ES" sz="2800" dirty="0" smtClean="0"/>
              <a:t> confusión. </a:t>
            </a:r>
            <a:r>
              <a:rPr lang="es-ES" sz="2800" dirty="0" err="1" smtClean="0"/>
              <a:t>Their</a:t>
            </a:r>
            <a:r>
              <a:rPr lang="es-ES" sz="2800" dirty="0" smtClean="0"/>
              <a:t> </a:t>
            </a:r>
            <a:r>
              <a:rPr lang="es-ES" sz="2800" dirty="0" err="1" smtClean="0"/>
              <a:t>affect</a:t>
            </a:r>
            <a:r>
              <a:rPr lang="es-ES" sz="2800" dirty="0" smtClean="0"/>
              <a:t> </a:t>
            </a:r>
            <a:r>
              <a:rPr lang="es-ES" sz="2800" dirty="0" err="1" smtClean="0"/>
              <a:t>is</a:t>
            </a:r>
            <a:r>
              <a:rPr lang="es-ES" sz="2800" dirty="0" smtClean="0"/>
              <a:t> similar to “La belle </a:t>
            </a:r>
            <a:r>
              <a:rPr lang="es-ES" sz="2800" dirty="0" err="1" smtClean="0"/>
              <a:t>indifference</a:t>
            </a:r>
            <a:r>
              <a:rPr lang="es-ES" sz="2800" dirty="0" smtClean="0"/>
              <a:t>” of conversión responses</a:t>
            </a:r>
            <a:endParaRPr lang="es-ES" sz="2800" dirty="0"/>
          </a:p>
        </p:txBody>
      </p:sp>
      <p:sp>
        <p:nvSpPr>
          <p:cNvPr id="3" name="Título 2"/>
          <p:cNvSpPr>
            <a:spLocks noGrp="1"/>
          </p:cNvSpPr>
          <p:nvPr>
            <p:ph type="title"/>
          </p:nvPr>
        </p:nvSpPr>
        <p:spPr>
          <a:xfrm>
            <a:off x="481885" y="0"/>
            <a:ext cx="8229600" cy="609600"/>
          </a:xfrm>
        </p:spPr>
        <p:txBody>
          <a:bodyPr>
            <a:normAutofit fontScale="90000"/>
          </a:bodyPr>
          <a:lstStyle/>
          <a:p>
            <a:pPr algn="ctr"/>
            <a:r>
              <a:rPr lang="es-ES" dirty="0" err="1" smtClean="0"/>
              <a:t>Dissociative</a:t>
            </a:r>
            <a:r>
              <a:rPr lang="es-ES" dirty="0" smtClean="0"/>
              <a:t> fugue</a:t>
            </a:r>
            <a:endParaRPr lang="es-ES" dirty="0"/>
          </a:p>
        </p:txBody>
      </p:sp>
    </p:spTree>
    <p:extLst>
      <p:ext uri="{BB962C8B-B14F-4D97-AF65-F5344CB8AC3E}">
        <p14:creationId xmlns:p14="http://schemas.microsoft.com/office/powerpoint/2010/main" val="145025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Dissociation is the fragmentation or separation of aspects of consciousness, including memory, identity and perception. Some degree of dissociation is always present; however, if an individual’s consciousness becomes too fragmented, it may pathologically interfere with the sense of self and ability to adapt. Presenting complaints and findings of dissociative disorders include amnesia, personality change, erratic behavior, odd inner experiences (e.g./ flashbacks, déjà vu), and confusion</a:t>
            </a:r>
            <a:endParaRPr lang="en-US" dirty="0"/>
          </a:p>
        </p:txBody>
      </p:sp>
      <p:sp>
        <p:nvSpPr>
          <p:cNvPr id="2" name="Title 1"/>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1735897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2400" y="838200"/>
            <a:ext cx="8763000" cy="5715000"/>
          </a:xfrm>
        </p:spPr>
        <p:txBody>
          <a:bodyPr>
            <a:normAutofit/>
          </a:bodyPr>
          <a:lstStyle/>
          <a:p>
            <a:r>
              <a:rPr lang="es-ES" sz="3200" dirty="0" err="1" smtClean="0"/>
              <a:t>Sudden</a:t>
            </a:r>
            <a:r>
              <a:rPr lang="es-ES" sz="3200" dirty="0" smtClean="0"/>
              <a:t>, </a:t>
            </a:r>
            <a:r>
              <a:rPr lang="es-ES" sz="3200" dirty="0" err="1" smtClean="0"/>
              <a:t>unexpect</a:t>
            </a:r>
            <a:r>
              <a:rPr lang="es-ES" sz="3200" dirty="0" smtClean="0"/>
              <a:t> </a:t>
            </a:r>
            <a:r>
              <a:rPr lang="es-ES" sz="3200" dirty="0" err="1" smtClean="0"/>
              <a:t>travel</a:t>
            </a:r>
            <a:r>
              <a:rPr lang="es-ES" sz="3200" dirty="0" smtClean="0"/>
              <a:t> </a:t>
            </a:r>
            <a:r>
              <a:rPr lang="es-ES" sz="3200" dirty="0" err="1" smtClean="0"/>
              <a:t>away</a:t>
            </a:r>
            <a:r>
              <a:rPr lang="es-ES" sz="3200" dirty="0" smtClean="0"/>
              <a:t> </a:t>
            </a:r>
            <a:r>
              <a:rPr lang="es-ES" sz="3200" dirty="0" err="1" smtClean="0"/>
              <a:t>from</a:t>
            </a:r>
            <a:r>
              <a:rPr lang="es-ES" sz="3200" dirty="0" smtClean="0"/>
              <a:t> home </a:t>
            </a:r>
            <a:r>
              <a:rPr lang="es-ES" sz="3200" dirty="0" err="1" smtClean="0"/>
              <a:t>or</a:t>
            </a:r>
            <a:r>
              <a:rPr lang="es-ES" sz="3200" dirty="0" smtClean="0"/>
              <a:t> </a:t>
            </a:r>
            <a:r>
              <a:rPr lang="es-ES" sz="3200" dirty="0" err="1" smtClean="0"/>
              <a:t>work</a:t>
            </a:r>
            <a:r>
              <a:rPr lang="es-ES" sz="3200" dirty="0" smtClean="0"/>
              <a:t> plus </a:t>
            </a:r>
            <a:r>
              <a:rPr lang="es-ES" sz="3200" dirty="0" err="1" smtClean="0"/>
              <a:t>inability</a:t>
            </a:r>
            <a:r>
              <a:rPr lang="es-ES" sz="3200" dirty="0" smtClean="0"/>
              <a:t> to </a:t>
            </a:r>
            <a:r>
              <a:rPr lang="es-ES" sz="3200" dirty="0" err="1" smtClean="0"/>
              <a:t>recall</a:t>
            </a:r>
            <a:r>
              <a:rPr lang="es-ES" sz="3200" dirty="0" smtClean="0"/>
              <a:t> </a:t>
            </a:r>
            <a:r>
              <a:rPr lang="es-ES" sz="3200" dirty="0" err="1" smtClean="0"/>
              <a:t>one’s</a:t>
            </a:r>
            <a:r>
              <a:rPr lang="es-ES" sz="3200" dirty="0" smtClean="0"/>
              <a:t> </a:t>
            </a:r>
            <a:r>
              <a:rPr lang="es-ES" sz="3200" dirty="0" err="1" smtClean="0"/>
              <a:t>past</a:t>
            </a:r>
            <a:r>
              <a:rPr lang="es-ES" sz="3200" dirty="0" smtClean="0"/>
              <a:t>.</a:t>
            </a:r>
          </a:p>
          <a:p>
            <a:r>
              <a:rPr lang="es-ES" sz="3200" dirty="0" err="1" smtClean="0"/>
              <a:t>Confusionabout</a:t>
            </a:r>
            <a:r>
              <a:rPr lang="es-ES" sz="3200" dirty="0" smtClean="0"/>
              <a:t> personal </a:t>
            </a:r>
            <a:r>
              <a:rPr lang="es-ES" sz="3200" dirty="0" err="1" smtClean="0"/>
              <a:t>identity</a:t>
            </a:r>
            <a:r>
              <a:rPr lang="es-ES" sz="3200" dirty="0" smtClean="0"/>
              <a:t> </a:t>
            </a:r>
            <a:r>
              <a:rPr lang="es-ES" sz="3200" dirty="0" err="1" smtClean="0"/>
              <a:t>or</a:t>
            </a:r>
            <a:r>
              <a:rPr lang="es-ES" sz="3200" dirty="0" smtClean="0"/>
              <a:t> </a:t>
            </a:r>
            <a:r>
              <a:rPr lang="es-ES" sz="3200" dirty="0" err="1" smtClean="0"/>
              <a:t>asumption</a:t>
            </a:r>
            <a:r>
              <a:rPr lang="es-ES" sz="3200" dirty="0" smtClean="0"/>
              <a:t> of new </a:t>
            </a:r>
            <a:r>
              <a:rPr lang="es-ES" sz="3200" dirty="0" err="1" smtClean="0"/>
              <a:t>identity</a:t>
            </a:r>
            <a:endParaRPr lang="es-ES" sz="3200" dirty="0" smtClean="0"/>
          </a:p>
          <a:p>
            <a:r>
              <a:rPr lang="es-ES" sz="3200" dirty="0" err="1" smtClean="0"/>
              <a:t>Not</a:t>
            </a:r>
            <a:r>
              <a:rPr lang="es-ES" sz="3200" dirty="0" smtClean="0"/>
              <a:t> </a:t>
            </a:r>
            <a:r>
              <a:rPr lang="es-ES" sz="3200" dirty="0" err="1" smtClean="0"/>
              <a:t>due</a:t>
            </a:r>
            <a:r>
              <a:rPr lang="es-ES" sz="3200" dirty="0" smtClean="0"/>
              <a:t> to </a:t>
            </a:r>
            <a:r>
              <a:rPr lang="es-ES" sz="3200" dirty="0" err="1" smtClean="0"/>
              <a:t>dissociative</a:t>
            </a:r>
            <a:r>
              <a:rPr lang="es-ES" sz="3200" dirty="0" smtClean="0"/>
              <a:t> </a:t>
            </a:r>
            <a:r>
              <a:rPr lang="es-ES" sz="3200" dirty="0" err="1" smtClean="0"/>
              <a:t>identity</a:t>
            </a:r>
            <a:r>
              <a:rPr lang="es-ES" sz="3200" dirty="0" smtClean="0"/>
              <a:t> </a:t>
            </a:r>
            <a:r>
              <a:rPr lang="es-ES" sz="3200" dirty="0" err="1" smtClean="0"/>
              <a:t>disorder</a:t>
            </a:r>
            <a:r>
              <a:rPr lang="es-ES" sz="3200" dirty="0" smtClean="0"/>
              <a:t> </a:t>
            </a:r>
            <a:r>
              <a:rPr lang="es-ES" sz="3200" dirty="0" err="1" smtClean="0"/>
              <a:t>or</a:t>
            </a:r>
            <a:r>
              <a:rPr lang="es-ES" sz="3200" dirty="0" smtClean="0"/>
              <a:t> </a:t>
            </a:r>
            <a:r>
              <a:rPr lang="es-ES" sz="3200" dirty="0" err="1" smtClean="0"/>
              <a:t>the</a:t>
            </a:r>
            <a:r>
              <a:rPr lang="es-ES" sz="3200" dirty="0" smtClean="0"/>
              <a:t> </a:t>
            </a:r>
            <a:r>
              <a:rPr lang="es-ES" sz="3200" dirty="0" err="1" smtClean="0"/>
              <a:t>physiological</a:t>
            </a:r>
            <a:r>
              <a:rPr lang="es-ES" sz="3200" dirty="0" smtClean="0"/>
              <a:t> </a:t>
            </a:r>
            <a:r>
              <a:rPr lang="es-ES" sz="3200" dirty="0" err="1" smtClean="0"/>
              <a:t>effects</a:t>
            </a:r>
            <a:r>
              <a:rPr lang="es-ES" sz="3200" dirty="0" smtClean="0"/>
              <a:t> of a </a:t>
            </a:r>
            <a:r>
              <a:rPr lang="es-ES" sz="3200" dirty="0" err="1" smtClean="0"/>
              <a:t>substance</a:t>
            </a:r>
            <a:r>
              <a:rPr lang="es-ES" sz="3200" dirty="0" smtClean="0"/>
              <a:t> </a:t>
            </a:r>
            <a:r>
              <a:rPr lang="es-ES" sz="3200" dirty="0" err="1" smtClean="0"/>
              <a:t>or</a:t>
            </a:r>
            <a:r>
              <a:rPr lang="es-ES" sz="3200" dirty="0" smtClean="0"/>
              <a:t> medical </a:t>
            </a:r>
            <a:r>
              <a:rPr lang="es-ES" sz="3200" dirty="0" err="1" smtClean="0"/>
              <a:t>disorder</a:t>
            </a:r>
            <a:endParaRPr lang="es-ES" sz="3200" dirty="0" smtClean="0"/>
          </a:p>
          <a:p>
            <a:r>
              <a:rPr lang="es-ES" sz="3200" dirty="0" err="1" smtClean="0"/>
              <a:t>Symptoms</a:t>
            </a:r>
            <a:r>
              <a:rPr lang="es-ES" sz="3200" dirty="0" smtClean="0"/>
              <a:t> cause </a:t>
            </a:r>
            <a:r>
              <a:rPr lang="es-ES" sz="3200" dirty="0" err="1" smtClean="0"/>
              <a:t>impairment</a:t>
            </a:r>
            <a:r>
              <a:rPr lang="es-ES" sz="3200" dirty="0" smtClean="0"/>
              <a:t> in social </a:t>
            </a:r>
            <a:r>
              <a:rPr lang="es-ES" sz="3200" dirty="0" err="1" smtClean="0"/>
              <a:t>or</a:t>
            </a:r>
            <a:r>
              <a:rPr lang="es-ES" sz="3200" dirty="0" smtClean="0"/>
              <a:t> </a:t>
            </a:r>
            <a:r>
              <a:rPr lang="es-ES" sz="3200" dirty="0" err="1" smtClean="0"/>
              <a:t>occupational</a:t>
            </a:r>
            <a:r>
              <a:rPr lang="es-ES" sz="3200" dirty="0" smtClean="0"/>
              <a:t> </a:t>
            </a:r>
            <a:r>
              <a:rPr lang="es-ES" sz="3200" dirty="0" err="1" smtClean="0"/>
              <a:t>functioning</a:t>
            </a:r>
            <a:endParaRPr lang="es-ES" sz="3200" dirty="0"/>
          </a:p>
        </p:txBody>
      </p:sp>
      <p:sp>
        <p:nvSpPr>
          <p:cNvPr id="3" name="Título 2"/>
          <p:cNvSpPr>
            <a:spLocks noGrp="1"/>
          </p:cNvSpPr>
          <p:nvPr>
            <p:ph type="title"/>
          </p:nvPr>
        </p:nvSpPr>
        <p:spPr>
          <a:xfrm>
            <a:off x="457200" y="274638"/>
            <a:ext cx="8229600" cy="563562"/>
          </a:xfrm>
        </p:spPr>
        <p:txBody>
          <a:bodyPr>
            <a:normAutofit fontScale="90000"/>
          </a:bodyPr>
          <a:lstStyle/>
          <a:p>
            <a:pPr algn="ctr"/>
            <a:r>
              <a:rPr lang="es-ES" dirty="0" smtClean="0"/>
              <a:t>Diagnosis and DSM.IV </a:t>
            </a:r>
            <a:r>
              <a:rPr lang="es-ES" dirty="0" err="1" smtClean="0"/>
              <a:t>Criteria</a:t>
            </a:r>
            <a:endParaRPr lang="es-ES" dirty="0"/>
          </a:p>
        </p:txBody>
      </p:sp>
    </p:spTree>
    <p:extLst>
      <p:ext uri="{BB962C8B-B14F-4D97-AF65-F5344CB8AC3E}">
        <p14:creationId xmlns:p14="http://schemas.microsoft.com/office/powerpoint/2010/main" val="349739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09600"/>
            <a:ext cx="8229600" cy="5397691"/>
          </a:xfrm>
        </p:spPr>
        <p:txBody>
          <a:bodyPr>
            <a:normAutofit/>
          </a:bodyPr>
          <a:lstStyle/>
          <a:p>
            <a:pPr marL="109728" indent="0">
              <a:buNone/>
            </a:pPr>
            <a:r>
              <a:rPr lang="es-ES" sz="4000" dirty="0" err="1" smtClean="0"/>
              <a:t>Tratment</a:t>
            </a:r>
            <a:r>
              <a:rPr lang="es-ES" sz="4000" dirty="0" smtClean="0"/>
              <a:t> </a:t>
            </a:r>
            <a:r>
              <a:rPr lang="es-ES" sz="4000" dirty="0" err="1" smtClean="0"/>
              <a:t>for</a:t>
            </a:r>
            <a:r>
              <a:rPr lang="es-ES" sz="4000" dirty="0" smtClean="0"/>
              <a:t> </a:t>
            </a:r>
            <a:r>
              <a:rPr lang="es-ES" sz="4000" dirty="0" err="1" smtClean="0"/>
              <a:t>dissociative</a:t>
            </a:r>
            <a:r>
              <a:rPr lang="es-ES" sz="4000" dirty="0" smtClean="0"/>
              <a:t> amnesia and </a:t>
            </a:r>
            <a:r>
              <a:rPr lang="es-ES" sz="4000" dirty="0" err="1" smtClean="0"/>
              <a:t>dissociative</a:t>
            </a:r>
            <a:r>
              <a:rPr lang="es-ES" sz="4000" dirty="0" smtClean="0"/>
              <a:t> fugue.-</a:t>
            </a:r>
          </a:p>
          <a:p>
            <a:pPr marL="109728" indent="0">
              <a:buNone/>
            </a:pPr>
            <a:endParaRPr lang="es-ES" sz="4000" dirty="0"/>
          </a:p>
          <a:p>
            <a:pPr marL="109728" indent="0">
              <a:buNone/>
            </a:pPr>
            <a:r>
              <a:rPr lang="es-ES" sz="4000" dirty="0" smtClean="0"/>
              <a:t>Safety</a:t>
            </a:r>
          </a:p>
          <a:p>
            <a:pPr marL="109728" indent="0">
              <a:buNone/>
            </a:pPr>
            <a:r>
              <a:rPr lang="es-ES" sz="4000" dirty="0" err="1" smtClean="0"/>
              <a:t>Psychotherapy</a:t>
            </a:r>
            <a:endParaRPr lang="es-ES" sz="4000" dirty="0" smtClean="0"/>
          </a:p>
          <a:p>
            <a:pPr marL="109728" indent="0">
              <a:buNone/>
            </a:pPr>
            <a:r>
              <a:rPr lang="es-ES" sz="4000" dirty="0" err="1" smtClean="0"/>
              <a:t>Hypnosis</a:t>
            </a:r>
            <a:endParaRPr lang="es-ES" sz="4000" dirty="0" smtClean="0"/>
          </a:p>
          <a:p>
            <a:pPr marL="109728" indent="0">
              <a:buNone/>
            </a:pPr>
            <a:r>
              <a:rPr lang="es-ES" sz="4000" dirty="0" err="1" smtClean="0"/>
              <a:t>Psychiatric</a:t>
            </a:r>
            <a:r>
              <a:rPr lang="es-ES" sz="4000" dirty="0" smtClean="0"/>
              <a:t> </a:t>
            </a:r>
            <a:r>
              <a:rPr lang="es-ES" sz="4000" dirty="0" err="1" smtClean="0"/>
              <a:t>drugs</a:t>
            </a:r>
            <a:r>
              <a:rPr lang="es-ES" sz="4000" dirty="0" smtClean="0"/>
              <a:t> </a:t>
            </a:r>
            <a:r>
              <a:rPr lang="es-ES" sz="4000" dirty="0" err="1" smtClean="0"/>
              <a:t>if</a:t>
            </a:r>
            <a:r>
              <a:rPr lang="es-ES" sz="4000" dirty="0" smtClean="0"/>
              <a:t> </a:t>
            </a:r>
            <a:r>
              <a:rPr lang="es-ES" sz="4000" dirty="0" err="1" smtClean="0"/>
              <a:t>neccesary</a:t>
            </a:r>
            <a:endParaRPr lang="es-ES" sz="4000" dirty="0"/>
          </a:p>
        </p:txBody>
      </p:sp>
      <p:sp>
        <p:nvSpPr>
          <p:cNvPr id="3" name="Título 2"/>
          <p:cNvSpPr>
            <a:spLocks noGrp="1"/>
          </p:cNvSpPr>
          <p:nvPr>
            <p:ph type="title"/>
          </p:nvPr>
        </p:nvSpPr>
        <p:spPr>
          <a:xfrm>
            <a:off x="457200" y="274638"/>
            <a:ext cx="8229600" cy="182562"/>
          </a:xfrm>
        </p:spPr>
        <p:txBody>
          <a:bodyPr>
            <a:normAutofit fontScale="90000"/>
          </a:bodyPr>
          <a:lstStyle/>
          <a:p>
            <a:endParaRPr lang="es-ES" dirty="0"/>
          </a:p>
        </p:txBody>
      </p:sp>
    </p:spTree>
    <p:extLst>
      <p:ext uri="{BB962C8B-B14F-4D97-AF65-F5344CB8AC3E}">
        <p14:creationId xmlns:p14="http://schemas.microsoft.com/office/powerpoint/2010/main" val="109725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018" y="15082"/>
            <a:ext cx="9123891" cy="6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90190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a:bodyPr>
          <a:lstStyle/>
          <a:p>
            <a:r>
              <a:rPr lang="en-US" dirty="0" smtClean="0"/>
              <a:t>A dissociative disorder in which the sufferer is affected by persistent or recurrent feelings of </a:t>
            </a:r>
            <a:r>
              <a:rPr lang="en-US" dirty="0" err="1" smtClean="0"/>
              <a:t>depersonalisation</a:t>
            </a:r>
            <a:r>
              <a:rPr lang="en-US" dirty="0" smtClean="0"/>
              <a:t> and/or </a:t>
            </a:r>
            <a:r>
              <a:rPr lang="en-US" dirty="0" err="1" smtClean="0"/>
              <a:t>derealisation</a:t>
            </a:r>
            <a:r>
              <a:rPr lang="en-US" dirty="0" smtClean="0"/>
              <a:t>.</a:t>
            </a:r>
          </a:p>
          <a:p>
            <a:r>
              <a:rPr lang="en-US" dirty="0" smtClean="0"/>
              <a:t>Brought by overwhelming feelings about a current event similar to a past traumatic event</a:t>
            </a:r>
          </a:p>
          <a:p>
            <a:r>
              <a:rPr lang="en-US" dirty="0" smtClean="0"/>
              <a:t>The onset is rapid</a:t>
            </a:r>
          </a:p>
          <a:p>
            <a:r>
              <a:rPr lang="en-US" dirty="0" smtClean="0"/>
              <a:t>The symptoms include a sense of automation, going through the motions of life but not experiencing it, feeling as </a:t>
            </a:r>
            <a:r>
              <a:rPr lang="en-US" dirty="0" smtClean="0"/>
              <a:t>thought </a:t>
            </a:r>
            <a:r>
              <a:rPr lang="en-US" dirty="0" smtClean="0"/>
              <a:t>one is in a dream, feeling a disconnection from one’s body, out-of-body experience, a detachment from one’s body, environment and difficulty relating oneself to reality</a:t>
            </a:r>
            <a:r>
              <a:rPr lang="en-US" dirty="0" smtClean="0"/>
              <a:t>.</a:t>
            </a:r>
          </a:p>
        </p:txBody>
      </p:sp>
      <p:sp>
        <p:nvSpPr>
          <p:cNvPr id="2" name="Title 1"/>
          <p:cNvSpPr>
            <a:spLocks noGrp="1"/>
          </p:cNvSpPr>
          <p:nvPr>
            <p:ph type="title"/>
          </p:nvPr>
        </p:nvSpPr>
        <p:spPr>
          <a:xfrm>
            <a:off x="457200" y="274638"/>
            <a:ext cx="8229600" cy="563562"/>
          </a:xfrm>
        </p:spPr>
        <p:txBody>
          <a:bodyPr>
            <a:normAutofit fontScale="90000"/>
          </a:bodyPr>
          <a:lstStyle/>
          <a:p>
            <a:r>
              <a:rPr lang="en-US" dirty="0" smtClean="0"/>
              <a:t>DEPERSONALISATION DISORDER</a:t>
            </a:r>
            <a:endParaRPr lang="en-US" dirty="0"/>
          </a:p>
        </p:txBody>
      </p:sp>
    </p:spTree>
    <p:extLst>
      <p:ext uri="{BB962C8B-B14F-4D97-AF65-F5344CB8AC3E}">
        <p14:creationId xmlns:p14="http://schemas.microsoft.com/office/powerpoint/2010/main" val="421433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all, it is a rather disturbing illness, since many feel that indeed, they are living in a dream.</a:t>
            </a:r>
          </a:p>
          <a:p>
            <a:r>
              <a:rPr lang="en-US" dirty="0" smtClean="0"/>
              <a:t>They feel separated from themselves or outside their own bodies.</a:t>
            </a:r>
          </a:p>
          <a:p>
            <a:r>
              <a:rPr lang="en-US" dirty="0" smtClean="0"/>
              <a:t>People with this disorder feel like they are going crazy and they frequently become anxious and depressed.</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2999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Risk factor is psychological stress</a:t>
            </a:r>
          </a:p>
          <a:p>
            <a:r>
              <a:rPr lang="en-US" dirty="0" smtClean="0"/>
              <a:t>Episodes of depersonalization are common</a:t>
            </a:r>
          </a:p>
          <a:p>
            <a:r>
              <a:rPr lang="en-US" dirty="0" smtClean="0"/>
              <a:t>Usually in adolescence or early adulthood.  Stressful events may precede the onset of the disorder.</a:t>
            </a:r>
          </a:p>
          <a:p>
            <a:r>
              <a:rPr lang="en-US" dirty="0" smtClean="0"/>
              <a:t>Treatment is psychotherapy directed at decreasing anxiety</a:t>
            </a:r>
          </a:p>
          <a:p>
            <a:r>
              <a:rPr lang="en-US" dirty="0" smtClean="0"/>
              <a:t>Major rule-outs are substance-induced mental disorders with dissociative symptoms, including intoxication, withdrawal, hallucinogen-induced persisting perceptual disorder, panic disorder, and PTSD. </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37217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04800" y="838200"/>
            <a:ext cx="8610600" cy="5867400"/>
          </a:xfrm>
        </p:spPr>
        <p:txBody>
          <a:bodyPr>
            <a:normAutofit/>
          </a:bodyPr>
          <a:lstStyle/>
          <a:p>
            <a:r>
              <a:rPr lang="es-ES" sz="3600" dirty="0" err="1" smtClean="0"/>
              <a:t>Persistent</a:t>
            </a:r>
            <a:r>
              <a:rPr lang="es-ES" sz="3600" dirty="0" smtClean="0"/>
              <a:t> </a:t>
            </a:r>
            <a:r>
              <a:rPr lang="es-ES" sz="3600" dirty="0" err="1" smtClean="0"/>
              <a:t>or</a:t>
            </a:r>
            <a:r>
              <a:rPr lang="es-ES" sz="3600" dirty="0" smtClean="0"/>
              <a:t> </a:t>
            </a:r>
            <a:r>
              <a:rPr lang="es-ES" sz="3600" dirty="0" err="1" smtClean="0"/>
              <a:t>recurrent</a:t>
            </a:r>
            <a:r>
              <a:rPr lang="es-ES" sz="3600" dirty="0" smtClean="0"/>
              <a:t> </a:t>
            </a:r>
            <a:r>
              <a:rPr lang="es-ES" sz="3600" dirty="0" err="1" smtClean="0"/>
              <a:t>experiences</a:t>
            </a:r>
            <a:r>
              <a:rPr lang="es-ES" sz="3600" dirty="0" smtClean="0"/>
              <a:t> of </a:t>
            </a:r>
            <a:r>
              <a:rPr lang="es-ES" sz="3600" dirty="0" err="1" smtClean="0"/>
              <a:t>being</a:t>
            </a:r>
            <a:r>
              <a:rPr lang="es-ES" sz="3600" dirty="0" smtClean="0"/>
              <a:t> </a:t>
            </a:r>
            <a:r>
              <a:rPr lang="es-ES" sz="3600" dirty="0" err="1" smtClean="0"/>
              <a:t>detached</a:t>
            </a:r>
            <a:r>
              <a:rPr lang="es-ES" sz="3600" dirty="0" smtClean="0"/>
              <a:t> </a:t>
            </a:r>
            <a:r>
              <a:rPr lang="es-ES" sz="3600" dirty="0" err="1" smtClean="0"/>
              <a:t>from</a:t>
            </a:r>
            <a:r>
              <a:rPr lang="es-ES" sz="3600" dirty="0" smtClean="0"/>
              <a:t> </a:t>
            </a:r>
            <a:r>
              <a:rPr lang="es-ES" sz="3600" dirty="0" err="1" smtClean="0"/>
              <a:t>one’s</a:t>
            </a:r>
            <a:r>
              <a:rPr lang="es-ES" sz="3600" dirty="0" smtClean="0"/>
              <a:t> </a:t>
            </a:r>
            <a:r>
              <a:rPr lang="es-ES" sz="3600" dirty="0" err="1" smtClean="0"/>
              <a:t>body</a:t>
            </a:r>
            <a:r>
              <a:rPr lang="es-ES" sz="3600" dirty="0" smtClean="0"/>
              <a:t> </a:t>
            </a:r>
            <a:r>
              <a:rPr lang="es-ES" sz="3600" dirty="0" err="1" smtClean="0"/>
              <a:t>or</a:t>
            </a:r>
            <a:r>
              <a:rPr lang="es-ES" sz="3600" dirty="0" smtClean="0"/>
              <a:t> mental </a:t>
            </a:r>
            <a:r>
              <a:rPr lang="es-ES" sz="3600" dirty="0" err="1" smtClean="0"/>
              <a:t>processes</a:t>
            </a:r>
            <a:r>
              <a:rPr lang="es-ES" sz="3600" dirty="0" smtClean="0"/>
              <a:t>.</a:t>
            </a:r>
          </a:p>
          <a:p>
            <a:r>
              <a:rPr lang="es-ES" sz="3600" dirty="0" err="1" smtClean="0"/>
              <a:t>Reality</a:t>
            </a:r>
            <a:r>
              <a:rPr lang="es-ES" sz="3600" dirty="0" smtClean="0"/>
              <a:t> </a:t>
            </a:r>
            <a:r>
              <a:rPr lang="es-ES" sz="3600" dirty="0" err="1" smtClean="0"/>
              <a:t>testing</a:t>
            </a:r>
            <a:r>
              <a:rPr lang="es-ES" sz="3600" dirty="0" smtClean="0"/>
              <a:t> </a:t>
            </a:r>
            <a:r>
              <a:rPr lang="es-ES" sz="3600" dirty="0" err="1" smtClean="0"/>
              <a:t>remains</a:t>
            </a:r>
            <a:r>
              <a:rPr lang="es-ES" sz="3600" dirty="0" smtClean="0"/>
              <a:t> </a:t>
            </a:r>
            <a:r>
              <a:rPr lang="es-ES" sz="3600" dirty="0" err="1" smtClean="0"/>
              <a:t>intact</a:t>
            </a:r>
            <a:r>
              <a:rPr lang="es-ES" sz="3600" dirty="0" smtClean="0"/>
              <a:t> </a:t>
            </a:r>
            <a:r>
              <a:rPr lang="es-ES" sz="3600" dirty="0" err="1" smtClean="0"/>
              <a:t>during</a:t>
            </a:r>
            <a:r>
              <a:rPr lang="es-ES" sz="3600" dirty="0" smtClean="0"/>
              <a:t> </a:t>
            </a:r>
            <a:r>
              <a:rPr lang="es-ES" sz="3600" dirty="0" err="1" smtClean="0"/>
              <a:t>episode</a:t>
            </a:r>
            <a:endParaRPr lang="es-ES" sz="3600" dirty="0" smtClean="0"/>
          </a:p>
          <a:p>
            <a:r>
              <a:rPr lang="es-ES" sz="3600" dirty="0" smtClean="0"/>
              <a:t>Causes social / </a:t>
            </a:r>
            <a:r>
              <a:rPr lang="es-ES" sz="3600" dirty="0" err="1" smtClean="0"/>
              <a:t>occupational</a:t>
            </a:r>
            <a:r>
              <a:rPr lang="es-ES" sz="3600" dirty="0" smtClean="0"/>
              <a:t> </a:t>
            </a:r>
            <a:r>
              <a:rPr lang="es-ES" sz="3600" dirty="0" err="1" smtClean="0"/>
              <a:t>impairment</a:t>
            </a:r>
            <a:r>
              <a:rPr lang="es-ES" sz="3600" dirty="0" smtClean="0"/>
              <a:t>, and </a:t>
            </a:r>
            <a:r>
              <a:rPr lang="es-ES" sz="3600" dirty="0" err="1" smtClean="0"/>
              <a:t>cannot</a:t>
            </a:r>
            <a:r>
              <a:rPr lang="es-ES" sz="3600" dirty="0" smtClean="0"/>
              <a:t> be </a:t>
            </a:r>
            <a:r>
              <a:rPr lang="es-ES" sz="3600" dirty="0" err="1" smtClean="0"/>
              <a:t>accounted</a:t>
            </a:r>
            <a:r>
              <a:rPr lang="es-ES" sz="3600" dirty="0" smtClean="0"/>
              <a:t> </a:t>
            </a:r>
            <a:r>
              <a:rPr lang="es-ES" sz="3600" dirty="0" err="1" smtClean="0"/>
              <a:t>for</a:t>
            </a:r>
            <a:r>
              <a:rPr lang="es-ES" sz="3600" dirty="0" smtClean="0"/>
              <a:t> </a:t>
            </a:r>
            <a:r>
              <a:rPr lang="es-ES" sz="3600" dirty="0" err="1" smtClean="0"/>
              <a:t>by</a:t>
            </a:r>
            <a:r>
              <a:rPr lang="es-ES" sz="3600" dirty="0" smtClean="0"/>
              <a:t> </a:t>
            </a:r>
            <a:r>
              <a:rPr lang="es-ES" sz="3600" dirty="0" err="1" smtClean="0"/>
              <a:t>another</a:t>
            </a:r>
            <a:r>
              <a:rPr lang="es-ES" sz="3600" dirty="0" smtClean="0"/>
              <a:t> mental </a:t>
            </a:r>
            <a:r>
              <a:rPr lang="es-ES" sz="3600" dirty="0" err="1" smtClean="0"/>
              <a:t>or</a:t>
            </a:r>
            <a:r>
              <a:rPr lang="es-ES" sz="3600" dirty="0" smtClean="0"/>
              <a:t> </a:t>
            </a:r>
            <a:r>
              <a:rPr lang="es-ES" sz="3600" dirty="0" err="1" smtClean="0"/>
              <a:t>physical</a:t>
            </a:r>
            <a:r>
              <a:rPr lang="es-ES" sz="3600" dirty="0" smtClean="0"/>
              <a:t> </a:t>
            </a:r>
            <a:r>
              <a:rPr lang="es-ES" sz="3600" dirty="0" err="1" smtClean="0"/>
              <a:t>disorder</a:t>
            </a:r>
            <a:r>
              <a:rPr lang="es-ES" sz="3600" dirty="0" smtClean="0"/>
              <a:t>.</a:t>
            </a:r>
            <a:endParaRPr lang="es-ES" sz="3600" dirty="0"/>
          </a:p>
        </p:txBody>
      </p:sp>
      <p:sp>
        <p:nvSpPr>
          <p:cNvPr id="3" name="Título 2"/>
          <p:cNvSpPr>
            <a:spLocks noGrp="1"/>
          </p:cNvSpPr>
          <p:nvPr>
            <p:ph type="title"/>
          </p:nvPr>
        </p:nvSpPr>
        <p:spPr>
          <a:xfrm>
            <a:off x="457200" y="274638"/>
            <a:ext cx="8229600" cy="563562"/>
          </a:xfrm>
        </p:spPr>
        <p:txBody>
          <a:bodyPr>
            <a:normAutofit fontScale="90000"/>
          </a:bodyPr>
          <a:lstStyle/>
          <a:p>
            <a:pPr algn="ctr"/>
            <a:r>
              <a:rPr lang="es-ES" dirty="0" smtClean="0"/>
              <a:t>Diagnosis and DSM-IV </a:t>
            </a:r>
            <a:r>
              <a:rPr lang="es-ES" dirty="0" err="1" smtClean="0"/>
              <a:t>Criteria</a:t>
            </a:r>
            <a:endParaRPr lang="es-ES" dirty="0"/>
          </a:p>
        </p:txBody>
      </p:sp>
    </p:spTree>
    <p:extLst>
      <p:ext uri="{BB962C8B-B14F-4D97-AF65-F5344CB8AC3E}">
        <p14:creationId xmlns:p14="http://schemas.microsoft.com/office/powerpoint/2010/main" val="175368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04800" y="457200"/>
            <a:ext cx="8229600" cy="6735763"/>
          </a:xfrm>
        </p:spPr>
        <p:txBody>
          <a:bodyPr/>
          <a:lstStyle/>
          <a:p>
            <a:pPr marL="109728" indent="0">
              <a:buNone/>
            </a:pPr>
            <a:r>
              <a:rPr lang="es-ES" b="1" dirty="0" err="1" smtClean="0"/>
              <a:t>Epidemiology</a:t>
            </a:r>
            <a:r>
              <a:rPr lang="es-ES" b="1" dirty="0" smtClean="0"/>
              <a:t>.-</a:t>
            </a:r>
          </a:p>
          <a:p>
            <a:pPr marL="109728" indent="0">
              <a:buNone/>
            </a:pPr>
            <a:r>
              <a:rPr lang="es-ES" dirty="0" err="1" smtClean="0"/>
              <a:t>Twice</a:t>
            </a:r>
            <a:r>
              <a:rPr lang="es-ES" dirty="0" smtClean="0"/>
              <a:t> as </a:t>
            </a:r>
            <a:r>
              <a:rPr lang="es-ES" dirty="0" err="1" smtClean="0"/>
              <a:t>common</a:t>
            </a:r>
            <a:r>
              <a:rPr lang="es-ES" dirty="0" smtClean="0"/>
              <a:t> in </a:t>
            </a:r>
            <a:r>
              <a:rPr lang="es-ES" dirty="0" err="1" smtClean="0"/>
              <a:t>women</a:t>
            </a:r>
            <a:endParaRPr lang="es-ES" dirty="0" smtClean="0"/>
          </a:p>
          <a:p>
            <a:pPr marL="109728" indent="0">
              <a:buNone/>
            </a:pPr>
            <a:r>
              <a:rPr lang="es-ES" dirty="0" smtClean="0"/>
              <a:t>More </a:t>
            </a:r>
            <a:r>
              <a:rPr lang="es-ES" dirty="0" err="1" smtClean="0"/>
              <a:t>common</a:t>
            </a:r>
            <a:r>
              <a:rPr lang="es-ES" dirty="0" smtClean="0"/>
              <a:t> </a:t>
            </a:r>
            <a:r>
              <a:rPr lang="es-ES" dirty="0" err="1" smtClean="0"/>
              <a:t>among</a:t>
            </a:r>
            <a:r>
              <a:rPr lang="es-ES" dirty="0" smtClean="0"/>
              <a:t> </a:t>
            </a:r>
            <a:r>
              <a:rPr lang="es-ES" dirty="0" err="1" smtClean="0"/>
              <a:t>adolescents</a:t>
            </a:r>
            <a:r>
              <a:rPr lang="es-ES" dirty="0" smtClean="0"/>
              <a:t> / Young </a:t>
            </a:r>
            <a:r>
              <a:rPr lang="es-ES" dirty="0" err="1" smtClean="0"/>
              <a:t>adults</a:t>
            </a:r>
            <a:endParaRPr lang="es-ES" dirty="0" smtClean="0"/>
          </a:p>
          <a:p>
            <a:pPr marL="109728" indent="0">
              <a:buNone/>
            </a:pPr>
            <a:r>
              <a:rPr lang="es-ES" dirty="0" err="1" smtClean="0"/>
              <a:t>Frequently</a:t>
            </a:r>
            <a:r>
              <a:rPr lang="es-ES" dirty="0" smtClean="0"/>
              <a:t> </a:t>
            </a:r>
            <a:r>
              <a:rPr lang="es-ES" dirty="0" err="1" smtClean="0"/>
              <a:t>comorbid</a:t>
            </a:r>
            <a:r>
              <a:rPr lang="es-ES" dirty="0" smtClean="0"/>
              <a:t> </a:t>
            </a:r>
            <a:r>
              <a:rPr lang="es-ES" dirty="0" err="1" smtClean="0"/>
              <a:t>with</a:t>
            </a:r>
            <a:r>
              <a:rPr lang="es-ES" dirty="0" smtClean="0"/>
              <a:t> </a:t>
            </a:r>
            <a:r>
              <a:rPr lang="es-ES" dirty="0" err="1" smtClean="0"/>
              <a:t>anxiety</a:t>
            </a:r>
            <a:r>
              <a:rPr lang="es-ES" dirty="0" smtClean="0"/>
              <a:t> </a:t>
            </a:r>
            <a:r>
              <a:rPr lang="es-ES" dirty="0" err="1" smtClean="0"/>
              <a:t>disorders</a:t>
            </a:r>
            <a:r>
              <a:rPr lang="es-ES" dirty="0" smtClean="0"/>
              <a:t> and </a:t>
            </a:r>
            <a:r>
              <a:rPr lang="es-ES" dirty="0" err="1" smtClean="0"/>
              <a:t>major</a:t>
            </a:r>
            <a:r>
              <a:rPr lang="es-ES" dirty="0" smtClean="0"/>
              <a:t> </a:t>
            </a:r>
            <a:r>
              <a:rPr lang="es-ES" dirty="0" err="1" smtClean="0"/>
              <a:t>depression</a:t>
            </a:r>
            <a:r>
              <a:rPr lang="es-ES" dirty="0" smtClean="0"/>
              <a:t>.</a:t>
            </a:r>
          </a:p>
          <a:p>
            <a:pPr marL="109728" indent="0">
              <a:buNone/>
            </a:pPr>
            <a:r>
              <a:rPr lang="es-ES" dirty="0" err="1" smtClean="0"/>
              <a:t>Severe</a:t>
            </a:r>
            <a:r>
              <a:rPr lang="es-ES" dirty="0" smtClean="0"/>
              <a:t> stress </a:t>
            </a:r>
            <a:r>
              <a:rPr lang="es-ES" dirty="0" err="1" smtClean="0"/>
              <a:t>is</a:t>
            </a:r>
            <a:r>
              <a:rPr lang="es-ES" dirty="0" smtClean="0"/>
              <a:t> a </a:t>
            </a:r>
            <a:r>
              <a:rPr lang="es-ES" dirty="0" err="1" smtClean="0"/>
              <a:t>predisposing</a:t>
            </a:r>
            <a:r>
              <a:rPr lang="es-ES" dirty="0" smtClean="0"/>
              <a:t> factor</a:t>
            </a:r>
          </a:p>
          <a:p>
            <a:pPr marL="109728" indent="0">
              <a:buNone/>
            </a:pPr>
            <a:endParaRPr lang="es-ES" dirty="0" smtClean="0"/>
          </a:p>
          <a:p>
            <a:pPr marL="109728" indent="0">
              <a:buNone/>
            </a:pPr>
            <a:r>
              <a:rPr lang="es-ES" b="1" dirty="0" err="1" smtClean="0"/>
              <a:t>Treatment</a:t>
            </a:r>
            <a:r>
              <a:rPr lang="es-ES" b="1" dirty="0" smtClean="0"/>
              <a:t>.-</a:t>
            </a:r>
          </a:p>
          <a:p>
            <a:pPr marL="109728" indent="0">
              <a:buNone/>
            </a:pPr>
            <a:r>
              <a:rPr lang="es-ES" dirty="0" err="1" smtClean="0"/>
              <a:t>Antianxiety</a:t>
            </a:r>
            <a:r>
              <a:rPr lang="es-ES" dirty="0" smtClean="0"/>
              <a:t> </a:t>
            </a:r>
            <a:r>
              <a:rPr lang="es-ES" dirty="0" err="1" smtClean="0"/>
              <a:t>agents</a:t>
            </a:r>
            <a:r>
              <a:rPr lang="es-ES" dirty="0" smtClean="0"/>
              <a:t> </a:t>
            </a:r>
            <a:r>
              <a:rPr lang="es-ES" dirty="0" err="1" smtClean="0"/>
              <a:t>or</a:t>
            </a:r>
            <a:r>
              <a:rPr lang="es-ES" dirty="0" smtClean="0"/>
              <a:t> SSRI to </a:t>
            </a:r>
            <a:r>
              <a:rPr lang="es-ES" dirty="0" err="1" smtClean="0"/>
              <a:t>treat</a:t>
            </a:r>
            <a:r>
              <a:rPr lang="es-ES" dirty="0" smtClean="0"/>
              <a:t> </a:t>
            </a:r>
            <a:r>
              <a:rPr lang="es-ES" dirty="0" err="1" smtClean="0"/>
              <a:t>associated</a:t>
            </a:r>
            <a:r>
              <a:rPr lang="es-ES" dirty="0" smtClean="0"/>
              <a:t> </a:t>
            </a:r>
            <a:r>
              <a:rPr lang="es-ES" dirty="0" err="1" smtClean="0"/>
              <a:t>symptoms</a:t>
            </a:r>
            <a:r>
              <a:rPr lang="es-ES" dirty="0" smtClean="0"/>
              <a:t> of </a:t>
            </a:r>
            <a:r>
              <a:rPr lang="es-ES" dirty="0" err="1" smtClean="0"/>
              <a:t>anxiety</a:t>
            </a:r>
            <a:r>
              <a:rPr lang="es-ES" dirty="0" smtClean="0"/>
              <a:t> </a:t>
            </a:r>
            <a:r>
              <a:rPr lang="es-ES" dirty="0" err="1" smtClean="0"/>
              <a:t>or</a:t>
            </a:r>
            <a:r>
              <a:rPr lang="es-ES" dirty="0" smtClean="0"/>
              <a:t> </a:t>
            </a:r>
            <a:r>
              <a:rPr lang="es-ES" dirty="0" err="1" smtClean="0"/>
              <a:t>major</a:t>
            </a:r>
            <a:r>
              <a:rPr lang="es-ES" dirty="0" smtClean="0"/>
              <a:t> </a:t>
            </a:r>
            <a:r>
              <a:rPr lang="es-ES" dirty="0" err="1" smtClean="0"/>
              <a:t>depression</a:t>
            </a:r>
            <a:r>
              <a:rPr lang="es-ES" dirty="0" smtClean="0"/>
              <a:t>.</a:t>
            </a:r>
            <a:endParaRPr lang="es-ES" dirty="0"/>
          </a:p>
        </p:txBody>
      </p:sp>
      <p:sp>
        <p:nvSpPr>
          <p:cNvPr id="3" name="Título 2"/>
          <p:cNvSpPr>
            <a:spLocks noGrp="1"/>
          </p:cNvSpPr>
          <p:nvPr>
            <p:ph type="title"/>
          </p:nvPr>
        </p:nvSpPr>
        <p:spPr>
          <a:xfrm>
            <a:off x="457200" y="274638"/>
            <a:ext cx="8229600" cy="106362"/>
          </a:xfrm>
        </p:spPr>
        <p:txBody>
          <a:bodyPr>
            <a:normAutofit fontScale="90000"/>
          </a:bodyPr>
          <a:lstStyle/>
          <a:p>
            <a:endParaRPr lang="es-ES" dirty="0"/>
          </a:p>
        </p:txBody>
      </p:sp>
    </p:spTree>
    <p:extLst>
      <p:ext uri="{BB962C8B-B14F-4D97-AF65-F5344CB8AC3E}">
        <p14:creationId xmlns:p14="http://schemas.microsoft.com/office/powerpoint/2010/main" val="2748048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20" y="11114"/>
            <a:ext cx="9129181" cy="684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13302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Dissociative identity disorder is the most controversial of the dissociative disorders and is disputed and debated among mental health professionals. Previously called multiple personality disorder, this is the most severe kind of dissociative disorder.</a:t>
            </a:r>
          </a:p>
          <a:p>
            <a:r>
              <a:rPr lang="en-US" dirty="0" smtClean="0"/>
              <a:t>It is </a:t>
            </a:r>
            <a:r>
              <a:rPr lang="en-US" dirty="0" err="1" smtClean="0"/>
              <a:t>characterised</a:t>
            </a:r>
            <a:r>
              <a:rPr lang="en-US" dirty="0" smtClean="0"/>
              <a:t> by switching to </a:t>
            </a:r>
            <a:r>
              <a:rPr lang="en-US" dirty="0" err="1" smtClean="0"/>
              <a:t>alterate</a:t>
            </a:r>
            <a:r>
              <a:rPr lang="en-US" dirty="0" smtClean="0"/>
              <a:t> identities when under stress.</a:t>
            </a:r>
          </a:p>
          <a:p>
            <a:r>
              <a:rPr lang="en-US" dirty="0" smtClean="0"/>
              <a:t>Caused by severe childhood trauma and severe sexual abuse</a:t>
            </a:r>
          </a:p>
          <a:p>
            <a:r>
              <a:rPr lang="en-US" dirty="0" smtClean="0"/>
              <a:t>More common in women</a:t>
            </a:r>
            <a:endParaRPr lang="en-US" dirty="0"/>
          </a:p>
        </p:txBody>
      </p:sp>
      <p:sp>
        <p:nvSpPr>
          <p:cNvPr id="2" name="Title 1"/>
          <p:cNvSpPr>
            <a:spLocks noGrp="1"/>
          </p:cNvSpPr>
          <p:nvPr>
            <p:ph type="title"/>
          </p:nvPr>
        </p:nvSpPr>
        <p:spPr/>
        <p:txBody>
          <a:bodyPr>
            <a:normAutofit fontScale="90000"/>
          </a:bodyPr>
          <a:lstStyle/>
          <a:p>
            <a:r>
              <a:rPr lang="en-US" dirty="0" smtClean="0"/>
              <a:t>DISSOCIATIVE IDENTITY DISORDER</a:t>
            </a:r>
            <a:endParaRPr lang="en-US" dirty="0"/>
          </a:p>
        </p:txBody>
      </p:sp>
    </p:spTree>
    <p:extLst>
      <p:ext uri="{BB962C8B-B14F-4D97-AF65-F5344CB8AC3E}">
        <p14:creationId xmlns:p14="http://schemas.microsoft.com/office/powerpoint/2010/main" val="128042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609600"/>
            <a:ext cx="8229600" cy="5397691"/>
          </a:xfrm>
        </p:spPr>
        <p:txBody>
          <a:bodyPr>
            <a:noAutofit/>
          </a:bodyPr>
          <a:lstStyle/>
          <a:p>
            <a:r>
              <a:rPr lang="es-ES" sz="4400" dirty="0" err="1" smtClean="0"/>
              <a:t>Dissociative</a:t>
            </a:r>
            <a:r>
              <a:rPr lang="es-ES" sz="4400" dirty="0" smtClean="0"/>
              <a:t> </a:t>
            </a:r>
            <a:r>
              <a:rPr lang="es-ES" sz="4400" dirty="0" err="1" smtClean="0"/>
              <a:t>disorders</a:t>
            </a:r>
            <a:r>
              <a:rPr lang="es-ES" sz="4400" dirty="0" smtClean="0"/>
              <a:t> are </a:t>
            </a:r>
            <a:r>
              <a:rPr lang="es-ES" sz="4400" dirty="0" err="1" smtClean="0"/>
              <a:t>also</a:t>
            </a:r>
            <a:r>
              <a:rPr lang="es-ES" sz="4400" dirty="0" smtClean="0"/>
              <a:t> </a:t>
            </a:r>
            <a:r>
              <a:rPr lang="es-ES" sz="4400" dirty="0" err="1" smtClean="0"/>
              <a:t>defined</a:t>
            </a:r>
            <a:r>
              <a:rPr lang="es-ES" sz="4400" dirty="0" smtClean="0"/>
              <a:t> </a:t>
            </a:r>
            <a:r>
              <a:rPr lang="es-ES" sz="4400" dirty="0" err="1" smtClean="0"/>
              <a:t>by</a:t>
            </a:r>
            <a:r>
              <a:rPr lang="es-ES" sz="4400" dirty="0" smtClean="0"/>
              <a:t> a </a:t>
            </a:r>
            <a:r>
              <a:rPr lang="es-ES" sz="4400" dirty="0" err="1" smtClean="0"/>
              <a:t>loss</a:t>
            </a:r>
            <a:r>
              <a:rPr lang="es-ES" sz="4400" dirty="0" smtClean="0"/>
              <a:t> of </a:t>
            </a:r>
            <a:r>
              <a:rPr lang="es-ES" sz="4400" dirty="0" err="1" smtClean="0"/>
              <a:t>memory</a:t>
            </a:r>
            <a:r>
              <a:rPr lang="es-ES" sz="4400" dirty="0" smtClean="0"/>
              <a:t> (amnesia), </a:t>
            </a:r>
            <a:r>
              <a:rPr lang="es-ES" sz="4400" dirty="0" err="1" smtClean="0"/>
              <a:t>identity</a:t>
            </a:r>
            <a:r>
              <a:rPr lang="es-ES" sz="4400" dirty="0" smtClean="0"/>
              <a:t>, </a:t>
            </a:r>
            <a:r>
              <a:rPr lang="es-ES" sz="4400" dirty="0" err="1" smtClean="0"/>
              <a:t>or</a:t>
            </a:r>
            <a:r>
              <a:rPr lang="es-ES" sz="4400" dirty="0" smtClean="0"/>
              <a:t> </a:t>
            </a:r>
            <a:r>
              <a:rPr lang="es-ES" sz="4400" dirty="0" err="1" smtClean="0"/>
              <a:t>sense</a:t>
            </a:r>
            <a:r>
              <a:rPr lang="es-ES" sz="4400" dirty="0" smtClean="0"/>
              <a:t> of </a:t>
            </a:r>
            <a:r>
              <a:rPr lang="es-ES" sz="4400" dirty="0" err="1" smtClean="0"/>
              <a:t>self</a:t>
            </a:r>
            <a:r>
              <a:rPr lang="es-ES" sz="4400" dirty="0" smtClean="0"/>
              <a:t> (</a:t>
            </a:r>
            <a:r>
              <a:rPr lang="es-ES" sz="4400" dirty="0" err="1" smtClean="0"/>
              <a:t>The</a:t>
            </a:r>
            <a:r>
              <a:rPr lang="es-ES" sz="4400" dirty="0" smtClean="0"/>
              <a:t> normal </a:t>
            </a:r>
            <a:r>
              <a:rPr lang="es-ES" sz="4400" dirty="0" err="1" smtClean="0"/>
              <a:t>integration</a:t>
            </a:r>
            <a:r>
              <a:rPr lang="es-ES" sz="4400" dirty="0" smtClean="0"/>
              <a:t> of </a:t>
            </a:r>
            <a:r>
              <a:rPr lang="es-ES" sz="4400" dirty="0" err="1" smtClean="0"/>
              <a:t>thoughts</a:t>
            </a:r>
            <a:r>
              <a:rPr lang="es-ES" sz="4400" dirty="0" smtClean="0"/>
              <a:t>, </a:t>
            </a:r>
            <a:r>
              <a:rPr lang="es-ES" sz="4400" dirty="0" err="1" smtClean="0"/>
              <a:t>behaviours</a:t>
            </a:r>
            <a:r>
              <a:rPr lang="es-ES" sz="4400" dirty="0" smtClean="0"/>
              <a:t>, </a:t>
            </a:r>
            <a:r>
              <a:rPr lang="es-ES" sz="4400" dirty="0" err="1" smtClean="0"/>
              <a:t>perceptions</a:t>
            </a:r>
            <a:r>
              <a:rPr lang="es-ES" sz="4400" dirty="0" smtClean="0"/>
              <a:t>, </a:t>
            </a:r>
            <a:r>
              <a:rPr lang="es-ES" sz="4400" dirty="0" err="1" smtClean="0"/>
              <a:t>feelings</a:t>
            </a:r>
            <a:r>
              <a:rPr lang="es-ES" sz="4400" dirty="0" smtClean="0"/>
              <a:t>, and </a:t>
            </a:r>
            <a:r>
              <a:rPr lang="es-ES" sz="4400" dirty="0" err="1" smtClean="0"/>
              <a:t>memory</a:t>
            </a:r>
            <a:r>
              <a:rPr lang="es-ES" sz="4400" dirty="0" smtClean="0"/>
              <a:t> </a:t>
            </a:r>
            <a:r>
              <a:rPr lang="es-ES" sz="4400" dirty="0" err="1" smtClean="0"/>
              <a:t>into</a:t>
            </a:r>
            <a:r>
              <a:rPr lang="es-ES" sz="4400" dirty="0" smtClean="0"/>
              <a:t> a </a:t>
            </a:r>
            <a:r>
              <a:rPr lang="es-ES" sz="4400" dirty="0" err="1" smtClean="0"/>
              <a:t>unique</a:t>
            </a:r>
            <a:r>
              <a:rPr lang="es-ES" sz="4400" dirty="0" smtClean="0"/>
              <a:t> </a:t>
            </a:r>
            <a:r>
              <a:rPr lang="es-ES" sz="4400" dirty="0" err="1" smtClean="0"/>
              <a:t>identity</a:t>
            </a:r>
            <a:r>
              <a:rPr lang="es-ES" sz="4400" dirty="0" smtClean="0"/>
              <a:t>)</a:t>
            </a:r>
            <a:endParaRPr lang="es-ES" sz="4400" dirty="0"/>
          </a:p>
        </p:txBody>
      </p:sp>
      <p:sp>
        <p:nvSpPr>
          <p:cNvPr id="3" name="Título 2"/>
          <p:cNvSpPr>
            <a:spLocks noGrp="1"/>
          </p:cNvSpPr>
          <p:nvPr>
            <p:ph type="title"/>
          </p:nvPr>
        </p:nvSpPr>
        <p:spPr>
          <a:xfrm>
            <a:off x="457200" y="274638"/>
            <a:ext cx="8229600" cy="334962"/>
          </a:xfrm>
        </p:spPr>
        <p:txBody>
          <a:bodyPr>
            <a:normAutofit fontScale="90000"/>
          </a:bodyPr>
          <a:lstStyle/>
          <a:p>
            <a:endParaRPr lang="es-ES" dirty="0"/>
          </a:p>
        </p:txBody>
      </p:sp>
    </p:spTree>
    <p:extLst>
      <p:ext uri="{BB962C8B-B14F-4D97-AF65-F5344CB8AC3E}">
        <p14:creationId xmlns:p14="http://schemas.microsoft.com/office/powerpoint/2010/main" val="217262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732653"/>
          </a:xfrm>
        </p:spPr>
        <p:txBody>
          <a:bodyPr>
            <a:normAutofit fontScale="85000" lnSpcReduction="10000"/>
          </a:bodyPr>
          <a:lstStyle/>
          <a:p>
            <a:r>
              <a:rPr lang="en-US" dirty="0" smtClean="0"/>
              <a:t>the onset is insidious</a:t>
            </a:r>
          </a:p>
          <a:p>
            <a:r>
              <a:rPr lang="en-US" dirty="0" smtClean="0"/>
              <a:t>A dissociative disorder involving a disturbance of identity in which two or more separate and distinct personality states (or identities) control the individual’s behavior at different times. When under the control of one identity, the person is usually unable to remember some of the events that occurred while other personalities were in control.</a:t>
            </a:r>
          </a:p>
          <a:p>
            <a:r>
              <a:rPr lang="en-US" dirty="0" smtClean="0"/>
              <a:t>The different identities, referred to as alters, may exhibit differences in speech, mannerism, attitudes, thoughts, and gender orientation.</a:t>
            </a:r>
          </a:p>
          <a:p>
            <a:r>
              <a:rPr lang="en-US" dirty="0" smtClean="0"/>
              <a:t>The alters may even differ in “physical” properties such as allergies, right-or-left handedness, or the need for eyeglass prescriptions. These differences between alters are often quite striking.</a:t>
            </a:r>
          </a:p>
          <a:p>
            <a:r>
              <a:rPr lang="en-US" dirty="0" smtClean="0"/>
              <a:t>The person with DID may have as few as two alters, or as many as 100. the average number is about 10 </a:t>
            </a: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26751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Comorbidity</a:t>
            </a:r>
            <a:r>
              <a:rPr lang="en-US" dirty="0" smtClean="0"/>
              <a:t>: borderline personality disorder, PTSD, major depression disorder and other mood disorders, substance-related disorders, sexual disorders, and eating disorders.</a:t>
            </a:r>
          </a:p>
          <a:p>
            <a:r>
              <a:rPr lang="en-US" dirty="0" smtClean="0"/>
              <a:t>Symptoms may fluctuate or be continuous</a:t>
            </a:r>
          </a:p>
          <a:p>
            <a:r>
              <a:rPr lang="en-US" b="1" dirty="0" smtClean="0"/>
              <a:t>Differential diagnosis</a:t>
            </a:r>
            <a:r>
              <a:rPr lang="en-US" dirty="0" smtClean="0"/>
              <a:t>: borderline personality disorder and other personality disorders, bipolar disorder with rapid cycling, factitious disorder, and malingering.</a:t>
            </a:r>
          </a:p>
          <a:p>
            <a:r>
              <a:rPr lang="en-US" dirty="0" smtClean="0"/>
              <a:t>Psychotherapy to uncover psychologically traumatic memories and to resolve the associated emotional conflict</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87596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2400" y="762000"/>
            <a:ext cx="8763000" cy="5867400"/>
          </a:xfrm>
        </p:spPr>
        <p:txBody>
          <a:bodyPr/>
          <a:lstStyle/>
          <a:p>
            <a:r>
              <a:rPr lang="es-ES" dirty="0" err="1" smtClean="0"/>
              <a:t>Presence</a:t>
            </a:r>
            <a:r>
              <a:rPr lang="es-ES" dirty="0" smtClean="0"/>
              <a:t> of </a:t>
            </a:r>
            <a:r>
              <a:rPr lang="es-ES" dirty="0" err="1" smtClean="0"/>
              <a:t>two</a:t>
            </a:r>
            <a:r>
              <a:rPr lang="es-ES" dirty="0" smtClean="0"/>
              <a:t> </a:t>
            </a:r>
            <a:r>
              <a:rPr lang="es-ES" dirty="0" err="1" smtClean="0"/>
              <a:t>or</a:t>
            </a:r>
            <a:r>
              <a:rPr lang="es-ES" dirty="0" smtClean="0"/>
              <a:t> more </a:t>
            </a:r>
            <a:r>
              <a:rPr lang="es-ES" dirty="0" err="1" smtClean="0"/>
              <a:t>distinct</a:t>
            </a:r>
            <a:r>
              <a:rPr lang="es-ES" dirty="0" smtClean="0"/>
              <a:t> </a:t>
            </a:r>
            <a:r>
              <a:rPr lang="es-ES" dirty="0" err="1" smtClean="0"/>
              <a:t>identities</a:t>
            </a:r>
            <a:r>
              <a:rPr lang="es-ES" dirty="0" smtClean="0"/>
              <a:t>.</a:t>
            </a:r>
          </a:p>
          <a:p>
            <a:r>
              <a:rPr lang="es-ES" dirty="0" smtClean="0"/>
              <a:t>At </a:t>
            </a:r>
            <a:r>
              <a:rPr lang="es-ES" dirty="0" err="1" smtClean="0"/>
              <a:t>least</a:t>
            </a:r>
            <a:r>
              <a:rPr lang="es-ES" dirty="0" smtClean="0"/>
              <a:t> </a:t>
            </a:r>
            <a:r>
              <a:rPr lang="es-ES" dirty="0" err="1" smtClean="0"/>
              <a:t>two</a:t>
            </a:r>
            <a:r>
              <a:rPr lang="es-ES" dirty="0" smtClean="0"/>
              <a:t> of </a:t>
            </a:r>
            <a:r>
              <a:rPr lang="es-ES" dirty="0" err="1" smtClean="0"/>
              <a:t>the</a:t>
            </a:r>
            <a:r>
              <a:rPr lang="es-ES" dirty="0" smtClean="0"/>
              <a:t> </a:t>
            </a:r>
            <a:r>
              <a:rPr lang="es-ES" dirty="0" err="1" smtClean="0"/>
              <a:t>identities</a:t>
            </a:r>
            <a:r>
              <a:rPr lang="es-ES" dirty="0" smtClean="0"/>
              <a:t> </a:t>
            </a:r>
            <a:r>
              <a:rPr lang="es-ES" dirty="0" err="1" smtClean="0"/>
              <a:t>recurrently</a:t>
            </a:r>
            <a:r>
              <a:rPr lang="es-ES" dirty="0" smtClean="0"/>
              <a:t> </a:t>
            </a:r>
            <a:r>
              <a:rPr lang="es-ES" dirty="0" err="1" smtClean="0"/>
              <a:t>take</a:t>
            </a:r>
            <a:r>
              <a:rPr lang="es-ES" dirty="0" smtClean="0"/>
              <a:t> control of </a:t>
            </a:r>
            <a:r>
              <a:rPr lang="es-ES" dirty="0" err="1" smtClean="0"/>
              <a:t>the</a:t>
            </a:r>
            <a:r>
              <a:rPr lang="es-ES" dirty="0" smtClean="0"/>
              <a:t> </a:t>
            </a:r>
            <a:r>
              <a:rPr lang="es-ES" dirty="0" err="1" smtClean="0"/>
              <a:t>person’s</a:t>
            </a:r>
            <a:r>
              <a:rPr lang="es-ES" dirty="0" smtClean="0"/>
              <a:t> </a:t>
            </a:r>
            <a:r>
              <a:rPr lang="es-ES" dirty="0" err="1" smtClean="0"/>
              <a:t>behaviour</a:t>
            </a:r>
            <a:r>
              <a:rPr lang="es-ES" dirty="0" smtClean="0"/>
              <a:t>.</a:t>
            </a:r>
          </a:p>
          <a:p>
            <a:r>
              <a:rPr lang="es-ES" dirty="0" err="1" smtClean="0"/>
              <a:t>Inability</a:t>
            </a:r>
            <a:r>
              <a:rPr lang="es-ES" dirty="0" smtClean="0"/>
              <a:t> to </a:t>
            </a:r>
            <a:r>
              <a:rPr lang="es-ES" dirty="0" err="1" smtClean="0"/>
              <a:t>recall</a:t>
            </a:r>
            <a:r>
              <a:rPr lang="es-ES" dirty="0" smtClean="0"/>
              <a:t> personal </a:t>
            </a:r>
            <a:r>
              <a:rPr lang="es-ES" dirty="0" err="1" smtClean="0"/>
              <a:t>information</a:t>
            </a:r>
            <a:r>
              <a:rPr lang="es-ES" dirty="0" smtClean="0"/>
              <a:t> of </a:t>
            </a:r>
            <a:r>
              <a:rPr lang="es-ES" dirty="0" err="1" smtClean="0"/>
              <a:t>one</a:t>
            </a:r>
            <a:r>
              <a:rPr lang="es-ES" dirty="0" smtClean="0"/>
              <a:t> </a:t>
            </a:r>
            <a:r>
              <a:rPr lang="es-ES" dirty="0" err="1" smtClean="0"/>
              <a:t>personality</a:t>
            </a:r>
            <a:r>
              <a:rPr lang="es-ES" dirty="0" smtClean="0"/>
              <a:t> </a:t>
            </a:r>
            <a:r>
              <a:rPr lang="es-ES" dirty="0" err="1" smtClean="0"/>
              <a:t>when</a:t>
            </a:r>
            <a:r>
              <a:rPr lang="es-ES" dirty="0" smtClean="0"/>
              <a:t> </a:t>
            </a:r>
            <a:r>
              <a:rPr lang="es-ES" dirty="0" err="1" smtClean="0"/>
              <a:t>the</a:t>
            </a:r>
            <a:r>
              <a:rPr lang="es-ES" dirty="0" smtClean="0"/>
              <a:t> </a:t>
            </a:r>
            <a:r>
              <a:rPr lang="es-ES" dirty="0" err="1" smtClean="0"/>
              <a:t>other</a:t>
            </a:r>
            <a:r>
              <a:rPr lang="es-ES" dirty="0" smtClean="0"/>
              <a:t> </a:t>
            </a:r>
            <a:r>
              <a:rPr lang="es-ES" dirty="0" err="1" smtClean="0"/>
              <a:t>is</a:t>
            </a:r>
            <a:r>
              <a:rPr lang="es-ES" dirty="0" smtClean="0"/>
              <a:t> </a:t>
            </a:r>
            <a:r>
              <a:rPr lang="es-ES" dirty="0" err="1" smtClean="0"/>
              <a:t>dominant</a:t>
            </a:r>
            <a:endParaRPr lang="es-ES" dirty="0" smtClean="0"/>
          </a:p>
          <a:p>
            <a:r>
              <a:rPr lang="es-ES" dirty="0" err="1" smtClean="0"/>
              <a:t>Not</a:t>
            </a:r>
            <a:r>
              <a:rPr lang="es-ES" dirty="0" smtClean="0"/>
              <a:t> </a:t>
            </a:r>
            <a:r>
              <a:rPr lang="es-ES" dirty="0" err="1" smtClean="0"/>
              <a:t>due</a:t>
            </a:r>
            <a:r>
              <a:rPr lang="es-ES" dirty="0" smtClean="0"/>
              <a:t> to </a:t>
            </a:r>
            <a:r>
              <a:rPr lang="es-ES" dirty="0" err="1" smtClean="0"/>
              <a:t>effects</a:t>
            </a:r>
            <a:r>
              <a:rPr lang="es-ES" dirty="0" smtClean="0"/>
              <a:t> of </a:t>
            </a:r>
            <a:r>
              <a:rPr lang="es-ES" dirty="0" err="1" smtClean="0"/>
              <a:t>substance</a:t>
            </a:r>
            <a:r>
              <a:rPr lang="es-ES" dirty="0" smtClean="0"/>
              <a:t> </a:t>
            </a:r>
            <a:r>
              <a:rPr lang="es-ES" dirty="0" err="1" smtClean="0"/>
              <a:t>or</a:t>
            </a:r>
            <a:r>
              <a:rPr lang="es-ES" dirty="0" smtClean="0"/>
              <a:t> medical </a:t>
            </a:r>
            <a:r>
              <a:rPr lang="es-ES" dirty="0" err="1" smtClean="0"/>
              <a:t>condition</a:t>
            </a:r>
            <a:r>
              <a:rPr lang="es-ES" dirty="0" smtClean="0"/>
              <a:t>.</a:t>
            </a:r>
            <a:endParaRPr lang="es-ES" dirty="0"/>
          </a:p>
        </p:txBody>
      </p:sp>
      <p:sp>
        <p:nvSpPr>
          <p:cNvPr id="3" name="Título 2"/>
          <p:cNvSpPr>
            <a:spLocks noGrp="1"/>
          </p:cNvSpPr>
          <p:nvPr>
            <p:ph type="title"/>
          </p:nvPr>
        </p:nvSpPr>
        <p:spPr>
          <a:xfrm>
            <a:off x="457200" y="274638"/>
            <a:ext cx="8229600" cy="487362"/>
          </a:xfrm>
        </p:spPr>
        <p:txBody>
          <a:bodyPr>
            <a:normAutofit fontScale="90000"/>
          </a:bodyPr>
          <a:lstStyle/>
          <a:p>
            <a:r>
              <a:rPr lang="es-ES" dirty="0" smtClean="0"/>
              <a:t>Diagnosis and DSM- </a:t>
            </a:r>
            <a:r>
              <a:rPr lang="es-ES" dirty="0" err="1" smtClean="0"/>
              <a:t>Criteria</a:t>
            </a:r>
            <a:endParaRPr lang="es-ES" dirty="0"/>
          </a:p>
        </p:txBody>
      </p:sp>
    </p:spTree>
    <p:extLst>
      <p:ext uri="{BB962C8B-B14F-4D97-AF65-F5344CB8AC3E}">
        <p14:creationId xmlns:p14="http://schemas.microsoft.com/office/powerpoint/2010/main" val="3185530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762000"/>
            <a:ext cx="8229600" cy="5791200"/>
          </a:xfrm>
        </p:spPr>
        <p:txBody>
          <a:bodyPr>
            <a:normAutofit/>
          </a:bodyPr>
          <a:lstStyle/>
          <a:p>
            <a:r>
              <a:rPr lang="es-ES" sz="2800" dirty="0" smtClean="0"/>
              <a:t>90 % of </a:t>
            </a:r>
            <a:r>
              <a:rPr lang="es-ES" sz="2800" dirty="0" err="1" smtClean="0"/>
              <a:t>patients</a:t>
            </a:r>
            <a:r>
              <a:rPr lang="es-ES" sz="2800" dirty="0" smtClean="0"/>
              <a:t> are </a:t>
            </a:r>
            <a:r>
              <a:rPr lang="es-ES" sz="2800" dirty="0" err="1" smtClean="0"/>
              <a:t>women</a:t>
            </a:r>
            <a:endParaRPr lang="es-ES" sz="2800" dirty="0" smtClean="0"/>
          </a:p>
          <a:p>
            <a:r>
              <a:rPr lang="es-ES" sz="2800" dirty="0" err="1" smtClean="0"/>
              <a:t>Most</a:t>
            </a:r>
            <a:r>
              <a:rPr lang="es-ES" sz="2800" dirty="0" smtClean="0"/>
              <a:t> </a:t>
            </a:r>
            <a:r>
              <a:rPr lang="es-ES" sz="2800" dirty="0" err="1" smtClean="0"/>
              <a:t>patients</a:t>
            </a:r>
            <a:r>
              <a:rPr lang="es-ES" sz="2800" dirty="0" smtClean="0"/>
              <a:t> </a:t>
            </a:r>
            <a:r>
              <a:rPr lang="es-ES" sz="2800" dirty="0" err="1" smtClean="0"/>
              <a:t>have</a:t>
            </a:r>
            <a:r>
              <a:rPr lang="es-ES" sz="2800" dirty="0" smtClean="0"/>
              <a:t> </a:t>
            </a:r>
            <a:r>
              <a:rPr lang="es-ES" sz="2800" dirty="0" err="1" smtClean="0"/>
              <a:t>experience</a:t>
            </a:r>
            <a:r>
              <a:rPr lang="es-ES" sz="2800" dirty="0" smtClean="0"/>
              <a:t> prior trauma, </a:t>
            </a:r>
            <a:r>
              <a:rPr lang="es-ES" sz="2800" dirty="0" err="1" smtClean="0"/>
              <a:t>especially</a:t>
            </a:r>
            <a:r>
              <a:rPr lang="es-ES" sz="2800" dirty="0" smtClean="0"/>
              <a:t> </a:t>
            </a:r>
            <a:r>
              <a:rPr lang="es-ES" sz="2800" dirty="0" err="1" smtClean="0"/>
              <a:t>childhood</a:t>
            </a:r>
            <a:r>
              <a:rPr lang="es-ES" sz="2800" dirty="0" smtClean="0"/>
              <a:t> </a:t>
            </a:r>
            <a:r>
              <a:rPr lang="es-ES" sz="2800" dirty="0" err="1" smtClean="0"/>
              <a:t>physical</a:t>
            </a:r>
            <a:r>
              <a:rPr lang="es-ES" sz="2800" dirty="0" smtClean="0"/>
              <a:t> </a:t>
            </a:r>
            <a:r>
              <a:rPr lang="es-ES" sz="2800" dirty="0" err="1" smtClean="0"/>
              <a:t>or</a:t>
            </a:r>
            <a:r>
              <a:rPr lang="es-ES" sz="2800" dirty="0" smtClean="0"/>
              <a:t> sexual abuse,</a:t>
            </a:r>
          </a:p>
          <a:p>
            <a:r>
              <a:rPr lang="es-ES" sz="2800" dirty="0" err="1" smtClean="0"/>
              <a:t>Average</a:t>
            </a:r>
            <a:r>
              <a:rPr lang="es-ES" sz="2800" dirty="0" smtClean="0"/>
              <a:t> </a:t>
            </a:r>
            <a:r>
              <a:rPr lang="es-ES" sz="2800" dirty="0" err="1" smtClean="0"/>
              <a:t>age</a:t>
            </a:r>
            <a:r>
              <a:rPr lang="es-ES" sz="2800" dirty="0"/>
              <a:t> </a:t>
            </a:r>
            <a:r>
              <a:rPr lang="es-ES" sz="2800" dirty="0" smtClean="0"/>
              <a:t>of </a:t>
            </a:r>
            <a:r>
              <a:rPr lang="es-ES" sz="2800" dirty="0" err="1" smtClean="0"/>
              <a:t>onset</a:t>
            </a:r>
            <a:r>
              <a:rPr lang="es-ES" sz="2800" dirty="0" smtClean="0"/>
              <a:t> </a:t>
            </a:r>
            <a:r>
              <a:rPr lang="es-ES" sz="2800" dirty="0" err="1" smtClean="0"/>
              <a:t>is</a:t>
            </a:r>
            <a:r>
              <a:rPr lang="es-ES" sz="2800" dirty="0" smtClean="0"/>
              <a:t> 6. </a:t>
            </a:r>
            <a:r>
              <a:rPr lang="es-ES" sz="2800" dirty="0" err="1" smtClean="0"/>
              <a:t>The</a:t>
            </a:r>
            <a:r>
              <a:rPr lang="es-ES" sz="2800" dirty="0" smtClean="0"/>
              <a:t> </a:t>
            </a:r>
            <a:r>
              <a:rPr lang="es-ES" sz="2800" dirty="0" err="1" smtClean="0"/>
              <a:t>average</a:t>
            </a:r>
            <a:r>
              <a:rPr lang="es-ES" sz="2800" dirty="0" smtClean="0"/>
              <a:t> </a:t>
            </a:r>
            <a:r>
              <a:rPr lang="es-ES" sz="2800" dirty="0" err="1" smtClean="0"/>
              <a:t>age</a:t>
            </a:r>
            <a:r>
              <a:rPr lang="es-ES" sz="2800" dirty="0" smtClean="0"/>
              <a:t> of diagnosis </a:t>
            </a:r>
            <a:r>
              <a:rPr lang="es-ES" sz="2800" dirty="0" err="1" smtClean="0"/>
              <a:t>is</a:t>
            </a:r>
            <a:r>
              <a:rPr lang="es-ES" sz="2800" dirty="0" smtClean="0"/>
              <a:t> 30.</a:t>
            </a:r>
          </a:p>
          <a:p>
            <a:r>
              <a:rPr lang="es-ES" sz="2800" dirty="0" smtClean="0"/>
              <a:t>High </a:t>
            </a:r>
            <a:r>
              <a:rPr lang="es-ES" sz="2800" dirty="0" err="1" smtClean="0"/>
              <a:t>incidence</a:t>
            </a:r>
            <a:r>
              <a:rPr lang="es-ES" sz="2800" dirty="0" smtClean="0"/>
              <a:t> of </a:t>
            </a:r>
            <a:r>
              <a:rPr lang="es-ES" sz="2800" dirty="0" err="1" smtClean="0"/>
              <a:t>comorbid</a:t>
            </a:r>
            <a:r>
              <a:rPr lang="es-ES" sz="2800" dirty="0" smtClean="0"/>
              <a:t> </a:t>
            </a:r>
            <a:r>
              <a:rPr lang="es-ES" sz="2800" dirty="0" err="1" smtClean="0"/>
              <a:t>with</a:t>
            </a:r>
            <a:r>
              <a:rPr lang="es-ES" sz="2800" dirty="0" smtClean="0"/>
              <a:t> </a:t>
            </a:r>
            <a:r>
              <a:rPr lang="es-ES" sz="2800" dirty="0" err="1" smtClean="0"/>
              <a:t>major</a:t>
            </a:r>
            <a:r>
              <a:rPr lang="es-ES" sz="2800" dirty="0" smtClean="0"/>
              <a:t> </a:t>
            </a:r>
            <a:r>
              <a:rPr lang="es-ES" sz="2800" dirty="0" err="1" smtClean="0"/>
              <a:t>depression</a:t>
            </a:r>
            <a:r>
              <a:rPr lang="es-ES" sz="2800" dirty="0" smtClean="0"/>
              <a:t>, </a:t>
            </a:r>
            <a:r>
              <a:rPr lang="es-ES" sz="2800" dirty="0" err="1" smtClean="0"/>
              <a:t>anxiety</a:t>
            </a:r>
            <a:r>
              <a:rPr lang="es-ES" sz="2800" dirty="0" smtClean="0"/>
              <a:t> </a:t>
            </a:r>
            <a:r>
              <a:rPr lang="es-ES" sz="2800" dirty="0" err="1" smtClean="0"/>
              <a:t>disorders</a:t>
            </a:r>
            <a:r>
              <a:rPr lang="es-ES" sz="2800" dirty="0" smtClean="0"/>
              <a:t>, </a:t>
            </a:r>
            <a:r>
              <a:rPr lang="es-ES" sz="2800" dirty="0" err="1" smtClean="0"/>
              <a:t>borderline</a:t>
            </a:r>
            <a:r>
              <a:rPr lang="es-ES" sz="2800" dirty="0" smtClean="0"/>
              <a:t> </a:t>
            </a:r>
            <a:r>
              <a:rPr lang="es-ES" sz="2800" dirty="0" err="1" smtClean="0"/>
              <a:t>personality</a:t>
            </a:r>
            <a:r>
              <a:rPr lang="es-ES" sz="2800" dirty="0" smtClean="0"/>
              <a:t> </a:t>
            </a:r>
            <a:r>
              <a:rPr lang="es-ES" sz="2800" dirty="0" err="1" smtClean="0"/>
              <a:t>disorder</a:t>
            </a:r>
            <a:r>
              <a:rPr lang="es-ES" sz="2800" dirty="0" smtClean="0"/>
              <a:t> and </a:t>
            </a:r>
            <a:r>
              <a:rPr lang="es-ES" sz="2800" dirty="0" err="1" smtClean="0"/>
              <a:t>substance</a:t>
            </a:r>
            <a:r>
              <a:rPr lang="es-ES" sz="2800" dirty="0" smtClean="0"/>
              <a:t> abuse.</a:t>
            </a:r>
          </a:p>
          <a:p>
            <a:r>
              <a:rPr lang="es-ES" sz="2800" dirty="0" smtClean="0"/>
              <a:t>Up to </a:t>
            </a:r>
            <a:r>
              <a:rPr lang="es-ES" sz="2800" dirty="0" err="1" smtClean="0"/>
              <a:t>one-third</a:t>
            </a:r>
            <a:r>
              <a:rPr lang="es-ES" sz="2800" dirty="0" smtClean="0"/>
              <a:t> of </a:t>
            </a:r>
            <a:r>
              <a:rPr lang="es-ES" sz="2800" dirty="0" err="1" smtClean="0"/>
              <a:t>patients</a:t>
            </a:r>
            <a:r>
              <a:rPr lang="es-ES" sz="2800" dirty="0" smtClean="0"/>
              <a:t> </a:t>
            </a:r>
            <a:r>
              <a:rPr lang="es-ES" sz="2800" dirty="0" err="1" smtClean="0"/>
              <a:t>attempt</a:t>
            </a:r>
            <a:r>
              <a:rPr lang="es-ES" sz="2800" dirty="0" smtClean="0"/>
              <a:t> suicide.</a:t>
            </a:r>
            <a:endParaRPr lang="es-ES" sz="2800" dirty="0"/>
          </a:p>
        </p:txBody>
      </p:sp>
      <p:sp>
        <p:nvSpPr>
          <p:cNvPr id="3" name="Título 2"/>
          <p:cNvSpPr>
            <a:spLocks noGrp="1"/>
          </p:cNvSpPr>
          <p:nvPr>
            <p:ph type="title"/>
          </p:nvPr>
        </p:nvSpPr>
        <p:spPr>
          <a:xfrm>
            <a:off x="457200" y="274638"/>
            <a:ext cx="8229600" cy="487362"/>
          </a:xfrm>
        </p:spPr>
        <p:txBody>
          <a:bodyPr>
            <a:normAutofit fontScale="90000"/>
          </a:bodyPr>
          <a:lstStyle/>
          <a:p>
            <a:r>
              <a:rPr lang="es-ES" dirty="0" err="1" smtClean="0"/>
              <a:t>Epidemiology</a:t>
            </a:r>
            <a:r>
              <a:rPr lang="es-ES" dirty="0" smtClean="0"/>
              <a:t>.-</a:t>
            </a:r>
            <a:endParaRPr lang="es-ES" dirty="0"/>
          </a:p>
        </p:txBody>
      </p:sp>
    </p:spTree>
    <p:extLst>
      <p:ext uri="{BB962C8B-B14F-4D97-AF65-F5344CB8AC3E}">
        <p14:creationId xmlns:p14="http://schemas.microsoft.com/office/powerpoint/2010/main" val="3972085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Without treatment, possible complications for a person with a dissociative disorder may include:</a:t>
            </a:r>
          </a:p>
          <a:p>
            <a:pPr>
              <a:buFont typeface="Wingdings" panose="05000000000000000000" pitchFamily="2" charset="2"/>
              <a:buChar char="Ø"/>
            </a:pPr>
            <a:r>
              <a:rPr lang="en-US" dirty="0" smtClean="0"/>
              <a:t>Life difficulties such as broken relationships and job loss</a:t>
            </a:r>
          </a:p>
          <a:p>
            <a:pPr>
              <a:buFont typeface="Wingdings" panose="05000000000000000000" pitchFamily="2" charset="2"/>
              <a:buChar char="Ø"/>
            </a:pPr>
            <a:r>
              <a:rPr lang="en-US" dirty="0" smtClean="0"/>
              <a:t>Sleep problems such as insomnia</a:t>
            </a:r>
          </a:p>
          <a:p>
            <a:pPr>
              <a:buFont typeface="Wingdings" panose="05000000000000000000" pitchFamily="2" charset="2"/>
              <a:buChar char="Ø"/>
            </a:pPr>
            <a:r>
              <a:rPr lang="en-US" dirty="0" smtClean="0"/>
              <a:t>Sexual problems</a:t>
            </a:r>
          </a:p>
          <a:p>
            <a:pPr>
              <a:buFont typeface="Wingdings" panose="05000000000000000000" pitchFamily="2" charset="2"/>
              <a:buChar char="Ø"/>
            </a:pPr>
            <a:r>
              <a:rPr lang="en-US" dirty="0" smtClean="0"/>
              <a:t>Severe depression</a:t>
            </a:r>
          </a:p>
          <a:p>
            <a:pPr>
              <a:buFont typeface="Wingdings" panose="05000000000000000000" pitchFamily="2" charset="2"/>
              <a:buChar char="Ø"/>
            </a:pPr>
            <a:r>
              <a:rPr lang="en-US" dirty="0" smtClean="0"/>
              <a:t>Anxiety disorders</a:t>
            </a:r>
          </a:p>
          <a:p>
            <a:pPr>
              <a:buFont typeface="Wingdings" panose="05000000000000000000" pitchFamily="2" charset="2"/>
              <a:buChar char="Ø"/>
            </a:pPr>
            <a:r>
              <a:rPr lang="en-US" dirty="0" smtClean="0"/>
              <a:t>Eating disorders such as anorexia or bulimia</a:t>
            </a:r>
          </a:p>
          <a:p>
            <a:pPr>
              <a:buFont typeface="Wingdings" panose="05000000000000000000" pitchFamily="2" charset="2"/>
              <a:buChar char="Ø"/>
            </a:pPr>
            <a:r>
              <a:rPr lang="en-US" dirty="0" smtClean="0"/>
              <a:t>Problematic drug use including alcoholism</a:t>
            </a:r>
          </a:p>
          <a:p>
            <a:pPr>
              <a:buFont typeface="Wingdings" panose="05000000000000000000" pitchFamily="2" charset="2"/>
              <a:buChar char="Ø"/>
            </a:pPr>
            <a:r>
              <a:rPr lang="en-US" dirty="0" smtClean="0"/>
              <a:t>Self-harm, including suicide.</a:t>
            </a:r>
            <a:endParaRPr lang="en-US" dirty="0"/>
          </a:p>
        </p:txBody>
      </p:sp>
      <p:sp>
        <p:nvSpPr>
          <p:cNvPr id="2" name="Title 1"/>
          <p:cNvSpPr>
            <a:spLocks noGrp="1"/>
          </p:cNvSpPr>
          <p:nvPr>
            <p:ph type="title"/>
          </p:nvPr>
        </p:nvSpPr>
        <p:spPr/>
        <p:txBody>
          <a:bodyPr/>
          <a:lstStyle/>
          <a:p>
            <a:r>
              <a:rPr lang="en-US" dirty="0" smtClean="0"/>
              <a:t>COMPLICATIONS OF DD</a:t>
            </a:r>
            <a:endParaRPr lang="en-US" dirty="0"/>
          </a:p>
        </p:txBody>
      </p:sp>
    </p:spTree>
    <p:extLst>
      <p:ext uri="{BB962C8B-B14F-4D97-AF65-F5344CB8AC3E}">
        <p14:creationId xmlns:p14="http://schemas.microsoft.com/office/powerpoint/2010/main" val="2515070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The effectiveness of treatments for dissociative disorders has not been studied. Treatment options are based on case studies, not research. Generally speaking, treatment may take many years. Options may include:</a:t>
            </a:r>
          </a:p>
          <a:p>
            <a:r>
              <a:rPr lang="en-US" b="1" u="sng" dirty="0" smtClean="0"/>
              <a:t>A safe environment</a:t>
            </a:r>
            <a:r>
              <a:rPr lang="en-US" dirty="0" smtClean="0"/>
              <a:t>: doctors will try to get the person to feel safe and relaxed, which is enough to trigger memory recall in some people with dissociative disorders.</a:t>
            </a:r>
          </a:p>
          <a:p>
            <a:r>
              <a:rPr lang="en-US" b="1" u="sng" dirty="0" smtClean="0"/>
              <a:t>Psychiatric drugs</a:t>
            </a:r>
            <a:r>
              <a:rPr lang="en-US" dirty="0" smtClean="0"/>
              <a:t>: such as barbiturates.</a:t>
            </a:r>
          </a:p>
          <a:p>
            <a:r>
              <a:rPr lang="en-US" b="1" u="sng" dirty="0" smtClean="0"/>
              <a:t>Hypnosis:</a:t>
            </a:r>
            <a:r>
              <a:rPr lang="en-US" dirty="0" smtClean="0"/>
              <a:t> may help to recover repressed memories, although this form of treatment for dissociative disorders is considered controversial.</a:t>
            </a:r>
            <a:endParaRPr lang="en-US" dirty="0"/>
          </a:p>
        </p:txBody>
      </p:sp>
      <p:sp>
        <p:nvSpPr>
          <p:cNvPr id="2" name="Title 1"/>
          <p:cNvSpPr>
            <a:spLocks noGrp="1"/>
          </p:cNvSpPr>
          <p:nvPr>
            <p:ph type="title"/>
          </p:nvPr>
        </p:nvSpPr>
        <p:spPr/>
        <p:txBody>
          <a:bodyPr/>
          <a:lstStyle/>
          <a:p>
            <a:r>
              <a:rPr lang="en-US" dirty="0" smtClean="0"/>
              <a:t>TREATMENT </a:t>
            </a:r>
            <a:endParaRPr lang="en-US" dirty="0"/>
          </a:p>
        </p:txBody>
      </p:sp>
    </p:spTree>
    <p:extLst>
      <p:ext uri="{BB962C8B-B14F-4D97-AF65-F5344CB8AC3E}">
        <p14:creationId xmlns:p14="http://schemas.microsoft.com/office/powerpoint/2010/main" val="3250558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u="sng" dirty="0" smtClean="0"/>
              <a:t>Psychotherapy:</a:t>
            </a:r>
            <a:r>
              <a:rPr lang="en-US" dirty="0" smtClean="0"/>
              <a:t> also known as ‘talk therapy’ or counselling, which is usually needed for the long term. Examples include cognitive therapy and psychoanalysis.</a:t>
            </a:r>
          </a:p>
          <a:p>
            <a:r>
              <a:rPr lang="en-US" b="1" u="sng" dirty="0" smtClean="0"/>
              <a:t>Stress management</a:t>
            </a:r>
            <a:r>
              <a:rPr lang="en-US" dirty="0" smtClean="0"/>
              <a:t>: since stress can trigger symptoms.</a:t>
            </a:r>
          </a:p>
          <a:p>
            <a:r>
              <a:rPr lang="en-US" b="1" u="sng" dirty="0" smtClean="0"/>
              <a:t>Treatment for other disorders</a:t>
            </a:r>
            <a:r>
              <a:rPr lang="en-US" dirty="0" smtClean="0"/>
              <a:t>: typically, a person with a dissociative disorder may have other mental health problems such as depression or anxiety. Treatment may include antidepressants or antianxiety medications to try to improve the symptoms of the dissociative disorder.</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06737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52400" y="838200"/>
            <a:ext cx="8839200" cy="5715000"/>
          </a:xfrm>
        </p:spPr>
        <p:txBody>
          <a:bodyPr/>
          <a:lstStyle/>
          <a:p>
            <a:pPr marL="109728" indent="0">
              <a:buNone/>
            </a:pPr>
            <a:r>
              <a:rPr lang="es-ES" sz="2800" dirty="0" err="1" smtClean="0"/>
              <a:t>Primary</a:t>
            </a:r>
            <a:r>
              <a:rPr lang="es-ES" sz="2800" dirty="0" smtClean="0"/>
              <a:t> </a:t>
            </a:r>
            <a:r>
              <a:rPr lang="es-ES" sz="2800" dirty="0" err="1" smtClean="0"/>
              <a:t>dissociative</a:t>
            </a:r>
            <a:r>
              <a:rPr lang="es-ES" sz="2800" dirty="0" smtClean="0"/>
              <a:t> </a:t>
            </a:r>
            <a:r>
              <a:rPr lang="es-ES" sz="2800" dirty="0" err="1" smtClean="0"/>
              <a:t>disorder</a:t>
            </a:r>
            <a:r>
              <a:rPr lang="es-ES" sz="2800" dirty="0" smtClean="0"/>
              <a:t> </a:t>
            </a:r>
            <a:r>
              <a:rPr lang="es-ES" sz="2800" dirty="0" err="1" smtClean="0"/>
              <a:t>that</a:t>
            </a:r>
            <a:r>
              <a:rPr lang="es-ES" sz="2800" dirty="0" smtClean="0"/>
              <a:t> share </a:t>
            </a:r>
            <a:r>
              <a:rPr lang="es-ES" sz="2800" dirty="0" err="1" smtClean="0"/>
              <a:t>the</a:t>
            </a:r>
            <a:r>
              <a:rPr lang="es-ES" sz="2800" dirty="0" smtClean="0"/>
              <a:t> </a:t>
            </a:r>
            <a:r>
              <a:rPr lang="es-ES" sz="2800" dirty="0" err="1" smtClean="0"/>
              <a:t>characteristics</a:t>
            </a:r>
            <a:r>
              <a:rPr lang="es-ES" sz="2800" dirty="0" smtClean="0"/>
              <a:t> of </a:t>
            </a:r>
            <a:r>
              <a:rPr lang="es-ES" sz="2800" dirty="0" err="1" smtClean="0"/>
              <a:t>disruption</a:t>
            </a:r>
            <a:r>
              <a:rPr lang="es-ES" sz="2800" dirty="0" smtClean="0"/>
              <a:t> in </a:t>
            </a:r>
            <a:r>
              <a:rPr lang="es-ES" sz="2800" dirty="0" err="1" smtClean="0"/>
              <a:t>consciousness</a:t>
            </a:r>
            <a:r>
              <a:rPr lang="es-ES" sz="2800" dirty="0" smtClean="0"/>
              <a:t>, </a:t>
            </a:r>
            <a:r>
              <a:rPr lang="es-ES" sz="2800" dirty="0" err="1" smtClean="0"/>
              <a:t>memory</a:t>
            </a:r>
            <a:r>
              <a:rPr lang="es-ES" sz="2800" dirty="0" smtClean="0"/>
              <a:t>, </a:t>
            </a:r>
            <a:r>
              <a:rPr lang="es-ES" sz="2800" dirty="0" err="1" smtClean="0"/>
              <a:t>identity</a:t>
            </a:r>
            <a:r>
              <a:rPr lang="es-ES" sz="2800" dirty="0" smtClean="0"/>
              <a:t> </a:t>
            </a:r>
            <a:r>
              <a:rPr lang="es-ES" sz="2800" dirty="0" err="1" smtClean="0"/>
              <a:t>or</a:t>
            </a:r>
            <a:r>
              <a:rPr lang="es-ES" sz="2800" dirty="0" smtClean="0"/>
              <a:t> </a:t>
            </a:r>
            <a:r>
              <a:rPr lang="es-ES" sz="2800" dirty="0" err="1" smtClean="0"/>
              <a:t>perception</a:t>
            </a:r>
            <a:r>
              <a:rPr lang="es-ES" sz="2800" dirty="0" smtClean="0"/>
              <a:t> </a:t>
            </a:r>
            <a:r>
              <a:rPr lang="es-ES" sz="2800" dirty="0" err="1" smtClean="0"/>
              <a:t>but</a:t>
            </a:r>
            <a:r>
              <a:rPr lang="es-ES" sz="2800" dirty="0" smtClean="0"/>
              <a:t> do </a:t>
            </a:r>
            <a:r>
              <a:rPr lang="es-ES" sz="2800" dirty="0" err="1" smtClean="0"/>
              <a:t>not</a:t>
            </a:r>
            <a:r>
              <a:rPr lang="es-ES" sz="2800" dirty="0" smtClean="0"/>
              <a:t> </a:t>
            </a:r>
            <a:r>
              <a:rPr lang="es-ES" sz="2800" dirty="0" err="1" smtClean="0"/>
              <a:t>meet</a:t>
            </a:r>
            <a:r>
              <a:rPr lang="es-ES" sz="2800" dirty="0" smtClean="0"/>
              <a:t> </a:t>
            </a:r>
            <a:r>
              <a:rPr lang="es-ES" sz="2800" dirty="0" err="1" smtClean="0"/>
              <a:t>the</a:t>
            </a:r>
            <a:r>
              <a:rPr lang="es-ES" sz="2800" dirty="0" smtClean="0"/>
              <a:t> </a:t>
            </a:r>
            <a:r>
              <a:rPr lang="es-ES" sz="2800" dirty="0" err="1" smtClean="0"/>
              <a:t>criteria</a:t>
            </a:r>
            <a:r>
              <a:rPr lang="es-ES" sz="2800" dirty="0" smtClean="0"/>
              <a:t> of </a:t>
            </a:r>
            <a:r>
              <a:rPr lang="es-ES" sz="2800" dirty="0" err="1" smtClean="0"/>
              <a:t>the</a:t>
            </a:r>
            <a:r>
              <a:rPr lang="es-ES" sz="2800" dirty="0" smtClean="0"/>
              <a:t> </a:t>
            </a:r>
            <a:r>
              <a:rPr lang="es-ES" sz="2800" dirty="0" err="1" smtClean="0"/>
              <a:t>other</a:t>
            </a:r>
            <a:r>
              <a:rPr lang="es-ES" sz="2800" dirty="0" smtClean="0"/>
              <a:t> </a:t>
            </a:r>
            <a:r>
              <a:rPr lang="es-ES" sz="2800" dirty="0" err="1" smtClean="0"/>
              <a:t>specific</a:t>
            </a:r>
            <a:r>
              <a:rPr lang="es-ES" sz="2800" dirty="0" smtClean="0"/>
              <a:t> </a:t>
            </a:r>
            <a:r>
              <a:rPr lang="es-ES" sz="2800" dirty="0" err="1" smtClean="0"/>
              <a:t>categories</a:t>
            </a:r>
            <a:r>
              <a:rPr lang="es-ES" sz="2800" dirty="0" smtClean="0"/>
              <a:t> are </a:t>
            </a:r>
            <a:r>
              <a:rPr lang="es-ES" sz="2800" dirty="0" err="1" smtClean="0"/>
              <a:t>included</a:t>
            </a:r>
            <a:r>
              <a:rPr lang="es-ES" sz="2800" dirty="0" smtClean="0"/>
              <a:t> in </a:t>
            </a:r>
            <a:r>
              <a:rPr lang="es-ES" sz="2800" dirty="0" err="1" smtClean="0"/>
              <a:t>this</a:t>
            </a:r>
            <a:r>
              <a:rPr lang="es-ES" sz="2800" dirty="0" smtClean="0"/>
              <a:t> </a:t>
            </a:r>
            <a:r>
              <a:rPr lang="es-ES" sz="2800" dirty="0" err="1" smtClean="0"/>
              <a:t>category</a:t>
            </a:r>
            <a:r>
              <a:rPr lang="es-ES" sz="2800" dirty="0" smtClean="0"/>
              <a:t>. </a:t>
            </a:r>
            <a:r>
              <a:rPr lang="es-ES" sz="2800" dirty="0" err="1" smtClean="0"/>
              <a:t>Many</a:t>
            </a:r>
            <a:r>
              <a:rPr lang="es-ES" sz="2800" dirty="0" smtClean="0"/>
              <a:t> of </a:t>
            </a:r>
            <a:r>
              <a:rPr lang="es-ES" sz="2800" dirty="0" err="1" smtClean="0"/>
              <a:t>these</a:t>
            </a:r>
            <a:r>
              <a:rPr lang="es-ES" sz="2800" dirty="0" smtClean="0"/>
              <a:t> </a:t>
            </a:r>
            <a:r>
              <a:rPr lang="es-ES" sz="2800" dirty="0" err="1" smtClean="0"/>
              <a:t>disorders</a:t>
            </a:r>
            <a:r>
              <a:rPr lang="es-ES" sz="2800" dirty="0" smtClean="0"/>
              <a:t> </a:t>
            </a:r>
            <a:r>
              <a:rPr lang="es-ES" sz="2800" dirty="0" err="1" smtClean="0"/>
              <a:t>include</a:t>
            </a:r>
            <a:r>
              <a:rPr lang="es-ES" sz="2800" dirty="0" smtClean="0"/>
              <a:t> cultual </a:t>
            </a:r>
            <a:r>
              <a:rPr lang="es-ES" sz="2800" dirty="0" err="1" smtClean="0"/>
              <a:t>components</a:t>
            </a:r>
            <a:r>
              <a:rPr lang="es-ES" sz="2800" dirty="0" smtClean="0"/>
              <a:t> and are </a:t>
            </a:r>
            <a:r>
              <a:rPr lang="es-ES" sz="2800" dirty="0" err="1" smtClean="0"/>
              <a:t>very</a:t>
            </a:r>
            <a:r>
              <a:rPr lang="es-ES" sz="2800" dirty="0" smtClean="0"/>
              <a:t> </a:t>
            </a:r>
            <a:r>
              <a:rPr lang="es-ES" sz="2800" dirty="0" err="1" smtClean="0"/>
              <a:t>unlikely</a:t>
            </a:r>
            <a:r>
              <a:rPr lang="es-ES" sz="2800" dirty="0" smtClean="0"/>
              <a:t> to be </a:t>
            </a:r>
            <a:r>
              <a:rPr lang="es-ES" sz="2800" dirty="0" err="1" smtClean="0"/>
              <a:t>seen</a:t>
            </a:r>
            <a:r>
              <a:rPr lang="es-ES" sz="2800" dirty="0" smtClean="0"/>
              <a:t> in </a:t>
            </a:r>
            <a:r>
              <a:rPr lang="es-ES" sz="2800" dirty="0" err="1" smtClean="0"/>
              <a:t>the</a:t>
            </a:r>
            <a:r>
              <a:rPr lang="es-ES" sz="2800" dirty="0" smtClean="0"/>
              <a:t> </a:t>
            </a:r>
            <a:r>
              <a:rPr lang="es-ES" sz="2800" dirty="0" err="1" smtClean="0"/>
              <a:t>wards</a:t>
            </a:r>
            <a:r>
              <a:rPr lang="es-ES" sz="2800" dirty="0" smtClean="0"/>
              <a:t>.</a:t>
            </a:r>
          </a:p>
          <a:p>
            <a:pPr marL="109728" indent="0">
              <a:buNone/>
            </a:pPr>
            <a:endParaRPr lang="es-ES" dirty="0"/>
          </a:p>
        </p:txBody>
      </p:sp>
      <p:sp>
        <p:nvSpPr>
          <p:cNvPr id="3" name="Título 2"/>
          <p:cNvSpPr>
            <a:spLocks noGrp="1"/>
          </p:cNvSpPr>
          <p:nvPr>
            <p:ph type="title"/>
          </p:nvPr>
        </p:nvSpPr>
        <p:spPr>
          <a:xfrm>
            <a:off x="152400" y="274638"/>
            <a:ext cx="8839200" cy="563562"/>
          </a:xfrm>
        </p:spPr>
        <p:txBody>
          <a:bodyPr>
            <a:normAutofit/>
          </a:bodyPr>
          <a:lstStyle/>
          <a:p>
            <a:r>
              <a:rPr lang="es-ES" sz="3000" dirty="0" err="1" smtClean="0"/>
              <a:t>Dissociative</a:t>
            </a:r>
            <a:r>
              <a:rPr lang="es-ES" sz="3000" dirty="0" smtClean="0"/>
              <a:t> </a:t>
            </a:r>
            <a:r>
              <a:rPr lang="es-ES" sz="3000" dirty="0" err="1" smtClean="0"/>
              <a:t>disorder</a:t>
            </a:r>
            <a:r>
              <a:rPr lang="es-ES" sz="3000" dirty="0" smtClean="0"/>
              <a:t> no </a:t>
            </a:r>
            <a:r>
              <a:rPr lang="es-ES" sz="3000" dirty="0" err="1" smtClean="0"/>
              <a:t>otherwise</a:t>
            </a:r>
            <a:r>
              <a:rPr lang="es-ES" sz="3000" dirty="0" smtClean="0"/>
              <a:t> </a:t>
            </a:r>
            <a:r>
              <a:rPr lang="es-ES" sz="3000" dirty="0" err="1" smtClean="0"/>
              <a:t>specified</a:t>
            </a:r>
            <a:r>
              <a:rPr lang="es-ES" sz="3000" dirty="0" smtClean="0"/>
              <a:t>.-</a:t>
            </a:r>
            <a:endParaRPr lang="es-ES" sz="3000" dirty="0"/>
          </a:p>
        </p:txBody>
      </p:sp>
    </p:spTree>
    <p:extLst>
      <p:ext uri="{BB962C8B-B14F-4D97-AF65-F5344CB8AC3E}">
        <p14:creationId xmlns:p14="http://schemas.microsoft.com/office/powerpoint/2010/main" val="2147720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Ordinary forgetfulness and non pathological amnesia</a:t>
            </a:r>
          </a:p>
          <a:p>
            <a:r>
              <a:rPr lang="en-US" dirty="0" smtClean="0"/>
              <a:t>Dementia, delirium, and organic amnestic disorders</a:t>
            </a:r>
          </a:p>
          <a:p>
            <a:r>
              <a:rPr lang="en-US" dirty="0" smtClean="0"/>
              <a:t>Posttraumatic amnesia</a:t>
            </a:r>
          </a:p>
          <a:p>
            <a:r>
              <a:rPr lang="en-US" dirty="0" smtClean="0"/>
              <a:t>Seizure disorders</a:t>
            </a:r>
          </a:p>
          <a:p>
            <a:r>
              <a:rPr lang="en-US" dirty="0" smtClean="0"/>
              <a:t>Substance-related amnesia</a:t>
            </a:r>
          </a:p>
          <a:p>
            <a:r>
              <a:rPr lang="en-US" dirty="0" smtClean="0"/>
              <a:t>Transient global amnesia</a:t>
            </a:r>
          </a:p>
          <a:p>
            <a:r>
              <a:rPr lang="en-US" dirty="0" smtClean="0"/>
              <a:t>Acute stress disorder, posttraumatic stress disorder, and somatoform disorders</a:t>
            </a:r>
          </a:p>
          <a:p>
            <a:r>
              <a:rPr lang="en-US" dirty="0" smtClean="0"/>
              <a:t>Malingering and factitious amnesia</a:t>
            </a:r>
            <a:endParaRPr lang="en-US" dirty="0"/>
          </a:p>
        </p:txBody>
      </p:sp>
      <p:sp>
        <p:nvSpPr>
          <p:cNvPr id="2" name="Title 1"/>
          <p:cNvSpPr>
            <a:spLocks noGrp="1"/>
          </p:cNvSpPr>
          <p:nvPr>
            <p:ph type="title"/>
          </p:nvPr>
        </p:nvSpPr>
        <p:spPr/>
        <p:txBody>
          <a:bodyPr/>
          <a:lstStyle/>
          <a:p>
            <a:r>
              <a:rPr lang="en-US" dirty="0" smtClean="0"/>
              <a:t>DIFFERENTIAL DIAGNOSIS</a:t>
            </a:r>
            <a:endParaRPr lang="en-US" dirty="0"/>
          </a:p>
        </p:txBody>
      </p:sp>
    </p:spTree>
    <p:extLst>
      <p:ext uri="{BB962C8B-B14F-4D97-AF65-F5344CB8AC3E}">
        <p14:creationId xmlns:p14="http://schemas.microsoft.com/office/powerpoint/2010/main" val="2498778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2895600"/>
            <a:ext cx="3962400" cy="1295401"/>
          </a:xfrm>
        </p:spPr>
        <p:txBody>
          <a:bodyPr>
            <a:normAutofit fontScale="92500"/>
          </a:bodyPr>
          <a:lstStyle/>
          <a:p>
            <a:pPr marL="0" indent="0">
              <a:buNone/>
            </a:pPr>
            <a:r>
              <a:rPr lang="en-US" sz="8000" b="1" dirty="0" smtClean="0"/>
              <a:t>THANKS</a:t>
            </a:r>
            <a:endParaRPr lang="en-US" sz="80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5772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Most mental health professionals believe that the underlying cause of dissociative disorders is chronic trauma in childhood. Examples of trauma include repeated physical or sexual abuse, emotional abuse or neglect.</a:t>
            </a:r>
          </a:p>
          <a:p>
            <a:r>
              <a:rPr lang="en-US" dirty="0" smtClean="0"/>
              <a:t>Unpredictable or frightening family environments may also cause the child to ‘disconnect’ from reality during times of stress.</a:t>
            </a:r>
            <a:endParaRPr lang="en-US" dirty="0"/>
          </a:p>
        </p:txBody>
      </p:sp>
      <p:sp>
        <p:nvSpPr>
          <p:cNvPr id="2" name="Title 1"/>
          <p:cNvSpPr>
            <a:spLocks noGrp="1"/>
          </p:cNvSpPr>
          <p:nvPr>
            <p:ph type="title"/>
          </p:nvPr>
        </p:nvSpPr>
        <p:spPr/>
        <p:txBody>
          <a:bodyPr>
            <a:normAutofit/>
          </a:bodyPr>
          <a:lstStyle/>
          <a:p>
            <a:r>
              <a:rPr lang="en-US" dirty="0" smtClean="0"/>
              <a:t>CAUSES</a:t>
            </a:r>
            <a:endParaRPr lang="en-US" dirty="0"/>
          </a:p>
        </p:txBody>
      </p:sp>
    </p:spTree>
    <p:extLst>
      <p:ext uri="{BB962C8B-B14F-4D97-AF65-F5344CB8AC3E}">
        <p14:creationId xmlns:p14="http://schemas.microsoft.com/office/powerpoint/2010/main" val="1748454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seems that the severity of the dissociative disorder in adulthood is directly related to the severity of the childhood trauma.</a:t>
            </a:r>
          </a:p>
          <a:p>
            <a:r>
              <a:rPr lang="en-US" dirty="0" smtClean="0"/>
              <a:t>Traumatic events that occur during adulthood may also cause dissociative disorders. Such events may include war, torture or going through a natural disaster.</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27892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6" y="68858"/>
            <a:ext cx="9052188" cy="678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5585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436" y="49808"/>
            <a:ext cx="9077588" cy="680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81051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36" y="11708"/>
            <a:ext cx="8925188" cy="669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9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6" y="-7342"/>
            <a:ext cx="9153788" cy="686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26884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585</TotalTime>
  <Words>1870</Words>
  <Application>Microsoft Office PowerPoint</Application>
  <PresentationFormat>Presentación en pantalla (4:3)</PresentationFormat>
  <Paragraphs>135</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Lucida Sans Unicode</vt:lpstr>
      <vt:lpstr>Verdana</vt:lpstr>
      <vt:lpstr>Wingdings</vt:lpstr>
      <vt:lpstr>Wingdings 2</vt:lpstr>
      <vt:lpstr>Wingdings 3</vt:lpstr>
      <vt:lpstr>Concourse</vt:lpstr>
      <vt:lpstr>DISSOCIATIVE DISORDERS</vt:lpstr>
      <vt:lpstr>DEFINITION</vt:lpstr>
      <vt:lpstr>Presentación de PowerPoint</vt:lpstr>
      <vt:lpstr>CAUSES</vt:lpstr>
      <vt:lpstr>Presentación de PowerPoint</vt:lpstr>
      <vt:lpstr>Presentación de PowerPoint</vt:lpstr>
      <vt:lpstr>Presentación de PowerPoint</vt:lpstr>
      <vt:lpstr>Presentación de PowerPoint</vt:lpstr>
      <vt:lpstr>Presentación de PowerPoint</vt:lpstr>
      <vt:lpstr>TYPES OF DISSOCIATIVE DISORDERS</vt:lpstr>
      <vt:lpstr>Presentación de PowerPoint</vt:lpstr>
      <vt:lpstr>Presentación de PowerPoint</vt:lpstr>
      <vt:lpstr>DISSOCIATIVE AMNESIA</vt:lpstr>
      <vt:lpstr>Presentación de PowerPoint</vt:lpstr>
      <vt:lpstr>The categories of dissociative amnesia include:</vt:lpstr>
      <vt:lpstr>Dagnosis and DSM-IV Criteria</vt:lpstr>
      <vt:lpstr>Presentación de PowerPoint</vt:lpstr>
      <vt:lpstr>DISSOCIATIVE FUGUE</vt:lpstr>
      <vt:lpstr>Dissociative fugue</vt:lpstr>
      <vt:lpstr>Diagnosis and DSM.IV Criteria</vt:lpstr>
      <vt:lpstr>Presentación de PowerPoint</vt:lpstr>
      <vt:lpstr>Presentación de PowerPoint</vt:lpstr>
      <vt:lpstr>DEPERSONALISATION DISORDER</vt:lpstr>
      <vt:lpstr>Presentación de PowerPoint</vt:lpstr>
      <vt:lpstr>Presentación de PowerPoint</vt:lpstr>
      <vt:lpstr>Diagnosis and DSM-IV Criteria</vt:lpstr>
      <vt:lpstr>Presentación de PowerPoint</vt:lpstr>
      <vt:lpstr>Presentación de PowerPoint</vt:lpstr>
      <vt:lpstr>DISSOCIATIVE IDENTITY DISORDER</vt:lpstr>
      <vt:lpstr>Presentación de PowerPoint</vt:lpstr>
      <vt:lpstr>Presentación de PowerPoint</vt:lpstr>
      <vt:lpstr>Diagnosis and DSM- Criteria</vt:lpstr>
      <vt:lpstr>Epidemiology.-</vt:lpstr>
      <vt:lpstr>COMPLICATIONS OF DD</vt:lpstr>
      <vt:lpstr>TREATMENT </vt:lpstr>
      <vt:lpstr>Presentación de PowerPoint</vt:lpstr>
      <vt:lpstr>Dissociative disorder no otherwise specified.-</vt:lpstr>
      <vt:lpstr>DIFFERENTIAL DIAGNOSIS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DISSOCIATIVE DISORDERS</dc:title>
  <dc:creator>USER</dc:creator>
  <cp:lastModifiedBy>med</cp:lastModifiedBy>
  <cp:revision>40</cp:revision>
  <dcterms:created xsi:type="dcterms:W3CDTF">2017-10-15T13:41:31Z</dcterms:created>
  <dcterms:modified xsi:type="dcterms:W3CDTF">2017-10-18T12:29:33Z</dcterms:modified>
</cp:coreProperties>
</file>